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68580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  <p:embeddedFont>
      <p:font typeface="Alef"/>
      <p:regular r:id="rId35"/>
      <p:bold r:id="rId36"/>
    </p:embeddedFont>
    <p:embeddedFont>
      <p:font typeface="Fjalla One"/>
      <p:regular r:id="rId37"/>
    </p:embeddedFont>
    <p:embeddedFont>
      <p:font typeface="Days One"/>
      <p:regular r:id="rId38"/>
    </p:embeddedFont>
    <p:embeddedFont>
      <p:font typeface="Albert Sans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43" roundtripDataSignature="AMtx7mhG2lk0M3iLN652rw7LR53cMeHj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lbertSans-bold.fntdata"/><Relationship Id="rId20" Type="http://schemas.openxmlformats.org/officeDocument/2006/relationships/slide" Target="slides/slide15.xml"/><Relationship Id="rId42" Type="http://schemas.openxmlformats.org/officeDocument/2006/relationships/font" Target="fonts/AlbertSans-boldItalic.fntdata"/><Relationship Id="rId41" Type="http://schemas.openxmlformats.org/officeDocument/2006/relationships/font" Target="fonts/AlbertSans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customschemas.google.com/relationships/presentationmetadata" Target="meta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35" Type="http://schemas.openxmlformats.org/officeDocument/2006/relationships/font" Target="fonts/Alef-regular.fntdata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37" Type="http://schemas.openxmlformats.org/officeDocument/2006/relationships/font" Target="fonts/FjallaOne-regular.fntdata"/><Relationship Id="rId14" Type="http://schemas.openxmlformats.org/officeDocument/2006/relationships/slide" Target="slides/slide9.xml"/><Relationship Id="rId36" Type="http://schemas.openxmlformats.org/officeDocument/2006/relationships/font" Target="fonts/Alef-bold.fntdata"/><Relationship Id="rId17" Type="http://schemas.openxmlformats.org/officeDocument/2006/relationships/slide" Target="slides/slide12.xml"/><Relationship Id="rId39" Type="http://schemas.openxmlformats.org/officeDocument/2006/relationships/font" Target="fonts/AlbertSans-regular.fntdata"/><Relationship Id="rId16" Type="http://schemas.openxmlformats.org/officeDocument/2006/relationships/slide" Target="slides/slide11.xml"/><Relationship Id="rId38" Type="http://schemas.openxmlformats.org/officeDocument/2006/relationships/font" Target="fonts/DaysOne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788efa82ca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788efa82c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75a2d14a8c_3_1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75a2d14a8c_3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75a2d14a8c_3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75a2d14a8c_3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7897e944d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7897e944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7b62478014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7b6247801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75a2d14a8c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75a2d14a8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75a2d14a8c_3_1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75a2d14a8c_3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75a2d14a8c_3_2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75a2d14a8c_3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75a2d14a8c_3_2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75a2d14a8c_3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75a2d14a8c_3_2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75a2d14a8c_3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75a2d14a8c_3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75a2d14a8c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75a2d14a8c_3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75a2d14a8c_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75a2d14a8c_3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75a2d14a8c_3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788efa82ca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788efa82c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1"/>
          <p:cNvSpPr txBox="1"/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1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1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1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0"/>
          <p:cNvSpPr txBox="1"/>
          <p:nvPr>
            <p:ph idx="1" type="body"/>
          </p:nvPr>
        </p:nvSpPr>
        <p:spPr>
          <a:xfrm rot="5400000">
            <a:off x="2309019" y="-251617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0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0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0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1"/>
          <p:cNvSpPr txBox="1"/>
          <p:nvPr>
            <p:ph type="title"/>
          </p:nvPr>
        </p:nvSpPr>
        <p:spPr>
          <a:xfrm rot="5400000">
            <a:off x="4732338" y="2171703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1"/>
          <p:cNvSpPr txBox="1"/>
          <p:nvPr>
            <p:ph idx="1" type="body"/>
          </p:nvPr>
        </p:nvSpPr>
        <p:spPr>
          <a:xfrm rot="5400000">
            <a:off x="541338" y="190502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1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1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1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2"/>
          <p:cNvSpPr txBox="1"/>
          <p:nvPr>
            <p:ph idx="1" type="body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2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2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2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3"/>
          <p:cNvSpPr txBox="1"/>
          <p:nvPr>
            <p:ph type="title"/>
          </p:nvPr>
        </p:nvSpPr>
        <p:spPr>
          <a:xfrm>
            <a:off x="722313" y="4406902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23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3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3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4"/>
          <p:cNvSpPr txBox="1"/>
          <p:nvPr>
            <p:ph idx="1" type="body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4325" lvl="3" marL="18288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–"/>
              <a:defRPr sz="1350"/>
            </a:lvl4pPr>
            <a:lvl5pPr indent="-314325" lvl="4" marL="22860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»"/>
              <a:defRPr sz="1350"/>
            </a:lvl5pPr>
            <a:lvl6pPr indent="-314325" lvl="5" marL="27432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6pPr>
            <a:lvl7pPr indent="-314325" lvl="6" marL="32004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7pPr>
            <a:lvl8pPr indent="-314325" lvl="7" marL="3657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8pPr>
            <a:lvl9pPr indent="-314325" lvl="8" marL="41148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9pPr>
          </a:lstStyle>
          <a:p/>
        </p:txBody>
      </p:sp>
      <p:sp>
        <p:nvSpPr>
          <p:cNvPr id="32" name="Google Shape;32;p24"/>
          <p:cNvSpPr txBox="1"/>
          <p:nvPr>
            <p:ph idx="2" type="body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4325" lvl="3" marL="18288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–"/>
              <a:defRPr sz="1350"/>
            </a:lvl4pPr>
            <a:lvl5pPr indent="-314325" lvl="4" marL="22860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»"/>
              <a:defRPr sz="1350"/>
            </a:lvl5pPr>
            <a:lvl6pPr indent="-314325" lvl="5" marL="27432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6pPr>
            <a:lvl7pPr indent="-314325" lvl="6" marL="32004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7pPr>
            <a:lvl8pPr indent="-314325" lvl="7" marL="3657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8pPr>
            <a:lvl9pPr indent="-314325" lvl="8" marL="41148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9pPr>
          </a:lstStyle>
          <a:p/>
        </p:txBody>
      </p:sp>
      <p:sp>
        <p:nvSpPr>
          <p:cNvPr id="33" name="Google Shape;33;p24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4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4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9" name="Google Shape;39;p2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4325" lvl="2" marL="1371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40" name="Google Shape;40;p25"/>
          <p:cNvSpPr txBox="1"/>
          <p:nvPr>
            <p:ph idx="3" type="body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1" name="Google Shape;41;p25"/>
          <p:cNvSpPr txBox="1"/>
          <p:nvPr>
            <p:ph idx="4" type="body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4325" lvl="2" marL="1371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42" name="Google Shape;42;p25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5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5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6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6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6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7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7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7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/>
          <p:nvPr>
            <p:ph type="title"/>
          </p:nvPr>
        </p:nvSpPr>
        <p:spPr>
          <a:xfrm>
            <a:off x="457201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b="1"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8"/>
          <p:cNvSpPr txBox="1"/>
          <p:nvPr>
            <p:ph idx="1" type="body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 sz="1500"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7" name="Google Shape;57;p28"/>
          <p:cNvSpPr txBox="1"/>
          <p:nvPr>
            <p:ph idx="2" type="body"/>
          </p:nvPr>
        </p:nvSpPr>
        <p:spPr>
          <a:xfrm>
            <a:off x="457201" y="1435102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1pPr>
            <a:lvl2pPr indent="-228600" lvl="1" marL="914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3pPr>
            <a:lvl4pPr indent="-228600" lvl="3" marL="18288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4pPr>
            <a:lvl5pPr indent="-228600" lvl="4" marL="22860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5pPr>
            <a:lvl6pPr indent="-228600" lvl="5" marL="27432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6pPr>
            <a:lvl7pPr indent="-228600" lvl="6" marL="32004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7pPr>
            <a:lvl8pPr indent="-228600" lvl="7" marL="3657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8pPr>
            <a:lvl9pPr indent="-228600" lvl="8" marL="41148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9pPr>
          </a:lstStyle>
          <a:p/>
        </p:txBody>
      </p:sp>
      <p:sp>
        <p:nvSpPr>
          <p:cNvPr id="58" name="Google Shape;58;p28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8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8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b="1"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1pPr>
            <a:lvl2pPr indent="-228600" lvl="1" marL="914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3pPr>
            <a:lvl4pPr indent="-228600" lvl="3" marL="18288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4pPr>
            <a:lvl5pPr indent="-228600" lvl="4" marL="22860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5pPr>
            <a:lvl6pPr indent="-228600" lvl="5" marL="27432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6pPr>
            <a:lvl7pPr indent="-228600" lvl="6" marL="32004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7pPr>
            <a:lvl8pPr indent="-228600" lvl="7" marL="3657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8pPr>
            <a:lvl9pPr indent="-228600" lvl="8" marL="41148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9pPr>
          </a:lstStyle>
          <a:p/>
        </p:txBody>
      </p:sp>
      <p:sp>
        <p:nvSpPr>
          <p:cNvPr id="65" name="Google Shape;65;p29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9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9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0"/>
          <p:cNvSpPr txBox="1"/>
          <p:nvPr>
            <p:ph idx="1" type="body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0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0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0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485100" y="453600"/>
            <a:ext cx="8173800" cy="14742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366092"/>
              </a:gs>
            </a:gsLst>
            <a:lin ang="1980142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1" lang="en-US" sz="2600">
                <a:solidFill>
                  <a:schemeClr val="lt1"/>
                </a:solidFill>
              </a:rPr>
              <a:t>A Strategic Educational Framework for Financial Literacy</a:t>
            </a:r>
            <a:r>
              <a:rPr b="1" lang="en-US" sz="1750">
                <a:solidFill>
                  <a:schemeClr val="lt1"/>
                </a:solidFill>
              </a:rPr>
              <a:t> </a:t>
            </a:r>
            <a:endParaRPr b="1" sz="175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1700">
                <a:solidFill>
                  <a:schemeClr val="lt1"/>
                </a:solidFill>
              </a:rPr>
              <a:t>Animation and Gamification-Based Learning for Children Empowerment</a:t>
            </a:r>
            <a:r>
              <a:rPr lang="en-US" sz="2800"/>
              <a:t> </a:t>
            </a:r>
            <a:endParaRPr sz="2800"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2461200" y="2448100"/>
            <a:ext cx="42216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US" sz="1800" u="sng">
                <a:solidFill>
                  <a:schemeClr val="dk1"/>
                </a:solidFill>
              </a:rPr>
              <a:t>Supervisor:</a:t>
            </a:r>
            <a:endParaRPr sz="1800"/>
          </a:p>
          <a:p>
            <a:pPr indent="0" lvl="0" marL="0" rtl="0" algn="ctr"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</a:pPr>
            <a:r>
              <a:rPr b="1" lang="en-US" sz="1800">
                <a:solidFill>
                  <a:srgbClr val="262626"/>
                </a:solidFill>
              </a:rPr>
              <a:t>Professor Dr. Md. Abdul Mannan Mondal</a:t>
            </a:r>
            <a:endParaRPr sz="1800"/>
          </a:p>
          <a:p>
            <a:pPr indent="0" lvl="0" marL="0" rtl="0" algn="ctr">
              <a:spcBef>
                <a:spcPts val="24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</a:pPr>
            <a:r>
              <a:rPr b="1" lang="en-US" sz="1300">
                <a:solidFill>
                  <a:srgbClr val="262626"/>
                </a:solidFill>
              </a:rPr>
              <a:t>Department of Computer Science and Engineering</a:t>
            </a:r>
            <a:endParaRPr sz="1300"/>
          </a:p>
          <a:p>
            <a:pPr indent="0" lvl="0" marL="0" rtl="0" algn="ctr">
              <a:spcBef>
                <a:spcPts val="24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</a:pPr>
            <a:r>
              <a:rPr b="1" lang="en-US" sz="1300">
                <a:solidFill>
                  <a:srgbClr val="262626"/>
                </a:solidFill>
              </a:rPr>
              <a:t>Dhaka City College</a:t>
            </a:r>
            <a:endParaRPr sz="1300"/>
          </a:p>
        </p:txBody>
      </p:sp>
      <p:sp>
        <p:nvSpPr>
          <p:cNvPr id="86" name="Google Shape;86;p1"/>
          <p:cNvSpPr txBox="1"/>
          <p:nvPr/>
        </p:nvSpPr>
        <p:spPr>
          <a:xfrm>
            <a:off x="2729382" y="4032355"/>
            <a:ext cx="3685200" cy="20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Submitted By:</a:t>
            </a:r>
            <a:endParaRPr sz="1800"/>
          </a:p>
          <a:p>
            <a:pPr indent="0" lvl="0" marL="0" marR="0" rtl="0" algn="ctr"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Ishan Shahnan</a:t>
            </a:r>
            <a:endParaRPr b="1" i="0" sz="18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Registration: 19502004019</a:t>
            </a:r>
            <a:endParaRPr/>
          </a:p>
          <a:p>
            <a:pPr indent="0" lvl="0" marL="0" marR="0" rtl="0" algn="ctr"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</a:pPr>
            <a:r>
              <a:rPr b="1" i="0" lang="en-US" sz="1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Rumaiya Tabassum Simran</a:t>
            </a:r>
            <a:endParaRPr sz="1800"/>
          </a:p>
          <a:p>
            <a: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Registration: 19502003861</a:t>
            </a:r>
            <a:endParaRPr b="1" i="0" sz="12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485100" y="6211125"/>
            <a:ext cx="50691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partial fulfilment of BSc honors degree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 txBox="1"/>
          <p:nvPr>
            <p:ph idx="12" type="sldNum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788efa82ca_0_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366092"/>
              </a:gs>
            </a:gsLst>
            <a:lin ang="19801422" scaled="0"/>
          </a:gradFill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RELATED SURVEY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97" name="Google Shape;197;g3788efa82ca_0_12" title="Powering Financial Literacy Through Blockchaintt and Gamification How Digital Transformation Impacts Fintech Educa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8813" y="1578311"/>
            <a:ext cx="5986376" cy="44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3788efa82ca_0_12"/>
          <p:cNvSpPr txBox="1"/>
          <p:nvPr>
            <p:ph idx="12" type="sldNum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9"/>
          <p:cNvSpPr/>
          <p:nvPr/>
        </p:nvSpPr>
        <p:spPr>
          <a:xfrm flipH="1" rot="-5400000">
            <a:off x="3847425" y="-3014375"/>
            <a:ext cx="1445100" cy="8199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366092"/>
              </a:gs>
            </a:gsLst>
            <a:lin ang="1980142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9"/>
          <p:cNvSpPr txBox="1"/>
          <p:nvPr>
            <p:ph type="title"/>
          </p:nvPr>
        </p:nvSpPr>
        <p:spPr>
          <a:xfrm>
            <a:off x="457950" y="297313"/>
            <a:ext cx="8228100" cy="15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</a:rPr>
              <a:t>P</a:t>
            </a:r>
            <a:r>
              <a:rPr lang="en-US" sz="3600">
                <a:solidFill>
                  <a:srgbClr val="FFFFFF"/>
                </a:solidFill>
              </a:rPr>
              <a:t>ROPOSED SYSTEM</a:t>
            </a:r>
            <a:r>
              <a:rPr lang="en-US" sz="3600">
                <a:solidFill>
                  <a:srgbClr val="FFFFFF"/>
                </a:solidFill>
              </a:rPr>
              <a:t>: </a:t>
            </a:r>
            <a:r>
              <a:rPr lang="en-US" sz="3600">
                <a:solidFill>
                  <a:srgbClr val="FFFFFF"/>
                </a:solidFill>
              </a:rPr>
              <a:t>INTERACTIVE LEARNING FRAMEWORK</a:t>
            </a:r>
            <a:endParaRPr sz="3600"/>
          </a:p>
        </p:txBody>
      </p:sp>
      <p:sp>
        <p:nvSpPr>
          <p:cNvPr id="206" name="Google Shape;206;p9"/>
          <p:cNvSpPr txBox="1"/>
          <p:nvPr/>
        </p:nvSpPr>
        <p:spPr>
          <a:xfrm>
            <a:off x="2696552" y="2140100"/>
            <a:ext cx="3750900" cy="801600"/>
          </a:xfrm>
          <a:prstGeom prst="rect">
            <a:avLst/>
          </a:prstGeom>
          <a:solidFill>
            <a:srgbClr val="CDE2EB"/>
          </a:solidFill>
          <a:ln>
            <a:noFill/>
          </a:ln>
        </p:spPr>
        <p:txBody>
          <a:bodyPr anchorCtr="0" anchor="ctr" bIns="38000" lIns="76025" spcFirstLastPara="1" rIns="19000" wrap="square" tIns="38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26"/>
              <a:buFont typeface="Calibri"/>
              <a:buNone/>
            </a:pPr>
            <a:r>
              <a:rPr b="1" i="0" lang="en-US" sz="153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Animation &amp; Gamification-Based Learning</a:t>
            </a:r>
            <a:endParaRPr b="1" sz="1535">
              <a:solidFill>
                <a:schemeClr val="dk1"/>
              </a:solidFill>
            </a:endParaRPr>
          </a:p>
        </p:txBody>
      </p:sp>
      <p:sp>
        <p:nvSpPr>
          <p:cNvPr id="207" name="Google Shape;207;p9"/>
          <p:cNvSpPr txBox="1"/>
          <p:nvPr/>
        </p:nvSpPr>
        <p:spPr>
          <a:xfrm>
            <a:off x="2696539" y="3032208"/>
            <a:ext cx="3750900" cy="801600"/>
          </a:xfrm>
          <a:prstGeom prst="rect">
            <a:avLst/>
          </a:prstGeom>
          <a:solidFill>
            <a:srgbClr val="CDE2EB"/>
          </a:solidFill>
          <a:ln>
            <a:noFill/>
          </a:ln>
        </p:spPr>
        <p:txBody>
          <a:bodyPr anchorCtr="0" anchor="ctr" bIns="38000" lIns="57025" spcFirstLastPara="1" rIns="19000" wrap="square" tIns="38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26"/>
              <a:buFont typeface="Calibri"/>
              <a:buNone/>
            </a:pPr>
            <a:r>
              <a:rPr b="1" i="0" lang="en-US" sz="153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Animated &amp; Interactive Modules</a:t>
            </a:r>
            <a:endParaRPr b="1" sz="1535">
              <a:solidFill>
                <a:schemeClr val="dk1"/>
              </a:solidFill>
            </a:endParaRPr>
          </a:p>
        </p:txBody>
      </p:sp>
      <p:sp>
        <p:nvSpPr>
          <p:cNvPr id="208" name="Google Shape;208;p9"/>
          <p:cNvSpPr txBox="1"/>
          <p:nvPr/>
        </p:nvSpPr>
        <p:spPr>
          <a:xfrm>
            <a:off x="2696539" y="3924317"/>
            <a:ext cx="3750900" cy="801600"/>
          </a:xfrm>
          <a:prstGeom prst="rect">
            <a:avLst/>
          </a:prstGeom>
          <a:solidFill>
            <a:srgbClr val="CDE2EB"/>
          </a:solidFill>
          <a:ln>
            <a:noFill/>
          </a:ln>
        </p:spPr>
        <p:txBody>
          <a:bodyPr anchorCtr="0" anchor="ctr" bIns="38000" lIns="57025" spcFirstLastPara="1" rIns="19000" wrap="square" tIns="38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26"/>
              <a:buFont typeface="Calibri"/>
              <a:buNone/>
            </a:pPr>
            <a:r>
              <a:rPr b="1" i="0" lang="en-US" sz="153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AI-powered chatbot for Learning Assistance</a:t>
            </a:r>
            <a:endParaRPr b="1" sz="1535">
              <a:solidFill>
                <a:schemeClr val="dk1"/>
              </a:solidFill>
            </a:endParaRPr>
          </a:p>
        </p:txBody>
      </p:sp>
      <p:sp>
        <p:nvSpPr>
          <p:cNvPr id="209" name="Google Shape;209;p9"/>
          <p:cNvSpPr txBox="1"/>
          <p:nvPr/>
        </p:nvSpPr>
        <p:spPr>
          <a:xfrm>
            <a:off x="2696539" y="4816425"/>
            <a:ext cx="3750900" cy="801600"/>
          </a:xfrm>
          <a:prstGeom prst="rect">
            <a:avLst/>
          </a:prstGeom>
          <a:solidFill>
            <a:srgbClr val="CDE2EB"/>
          </a:solidFill>
          <a:ln>
            <a:noFill/>
          </a:ln>
        </p:spPr>
        <p:txBody>
          <a:bodyPr anchorCtr="0" anchor="ctr" bIns="38000" lIns="57025" spcFirstLastPara="1" rIns="19000" wrap="square" tIns="38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26"/>
              <a:buFont typeface="Calibri"/>
              <a:buNone/>
            </a:pPr>
            <a:r>
              <a:rPr b="1" i="0" lang="en-US" sz="153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AI-powered personalized assessments</a:t>
            </a:r>
            <a:endParaRPr b="1" i="0" sz="15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9"/>
          <p:cNvSpPr txBox="1"/>
          <p:nvPr/>
        </p:nvSpPr>
        <p:spPr>
          <a:xfrm>
            <a:off x="2696539" y="5708534"/>
            <a:ext cx="3750900" cy="801600"/>
          </a:xfrm>
          <a:prstGeom prst="rect">
            <a:avLst/>
          </a:prstGeom>
          <a:solidFill>
            <a:srgbClr val="CDE2EB"/>
          </a:solidFill>
          <a:ln>
            <a:noFill/>
          </a:ln>
        </p:spPr>
        <p:txBody>
          <a:bodyPr anchorCtr="0" anchor="ctr" bIns="38000" lIns="57025" spcFirstLastPara="1" rIns="19000" wrap="square" tIns="38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26"/>
              <a:buFont typeface="Calibri"/>
              <a:buNone/>
            </a:pPr>
            <a:r>
              <a:rPr b="1" i="0" lang="en-US" sz="153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Parental Integration</a:t>
            </a:r>
            <a:endParaRPr b="1" i="0" sz="15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9"/>
          <p:cNvSpPr txBox="1"/>
          <p:nvPr>
            <p:ph idx="12" type="sldNum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75a2d14a8c_3_1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366092"/>
              </a:gs>
            </a:gsLst>
            <a:lin ang="19801422" scaled="0"/>
          </a:gradFill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800">
                <a:solidFill>
                  <a:schemeClr val="lt1"/>
                </a:solidFill>
              </a:rPr>
              <a:t>KEY-FEATURES of PROPOSED SYSTEM</a:t>
            </a:r>
            <a:endParaRPr sz="3800">
              <a:solidFill>
                <a:schemeClr val="lt1"/>
              </a:solidFill>
            </a:endParaRPr>
          </a:p>
        </p:txBody>
      </p:sp>
      <p:sp>
        <p:nvSpPr>
          <p:cNvPr id="217" name="Google Shape;217;g375a2d14a8c_3_134"/>
          <p:cNvSpPr/>
          <p:nvPr/>
        </p:nvSpPr>
        <p:spPr>
          <a:xfrm>
            <a:off x="7091697" y="2744725"/>
            <a:ext cx="1595154" cy="2539222"/>
          </a:xfrm>
          <a:custGeom>
            <a:rect b="b" l="l" r="r" t="t"/>
            <a:pathLst>
              <a:path extrusionOk="0" h="209550" w="134669">
                <a:moveTo>
                  <a:pt x="13654" y="0"/>
                </a:moveTo>
                <a:lnTo>
                  <a:pt x="12073" y="287"/>
                </a:lnTo>
                <a:lnTo>
                  <a:pt x="10636" y="719"/>
                </a:lnTo>
                <a:lnTo>
                  <a:pt x="9198" y="1150"/>
                </a:lnTo>
                <a:lnTo>
                  <a:pt x="7905" y="1868"/>
                </a:lnTo>
                <a:lnTo>
                  <a:pt x="6611" y="2587"/>
                </a:lnTo>
                <a:lnTo>
                  <a:pt x="5462" y="3449"/>
                </a:lnTo>
                <a:lnTo>
                  <a:pt x="4455" y="4455"/>
                </a:lnTo>
                <a:lnTo>
                  <a:pt x="3449" y="5462"/>
                </a:lnTo>
                <a:lnTo>
                  <a:pt x="2587" y="6755"/>
                </a:lnTo>
                <a:lnTo>
                  <a:pt x="1725" y="7905"/>
                </a:lnTo>
                <a:lnTo>
                  <a:pt x="1150" y="9342"/>
                </a:lnTo>
                <a:lnTo>
                  <a:pt x="575" y="10636"/>
                </a:lnTo>
                <a:lnTo>
                  <a:pt x="287" y="12073"/>
                </a:lnTo>
                <a:lnTo>
                  <a:pt x="0" y="13654"/>
                </a:lnTo>
                <a:lnTo>
                  <a:pt x="0" y="15235"/>
                </a:lnTo>
                <a:lnTo>
                  <a:pt x="0" y="194315"/>
                </a:lnTo>
                <a:lnTo>
                  <a:pt x="0" y="195896"/>
                </a:lnTo>
                <a:lnTo>
                  <a:pt x="287" y="197333"/>
                </a:lnTo>
                <a:lnTo>
                  <a:pt x="575" y="198771"/>
                </a:lnTo>
                <a:lnTo>
                  <a:pt x="1150" y="200208"/>
                </a:lnTo>
                <a:lnTo>
                  <a:pt x="1725" y="201501"/>
                </a:lnTo>
                <a:lnTo>
                  <a:pt x="2587" y="202795"/>
                </a:lnTo>
                <a:lnTo>
                  <a:pt x="3449" y="203945"/>
                </a:lnTo>
                <a:lnTo>
                  <a:pt x="4455" y="205095"/>
                </a:lnTo>
                <a:lnTo>
                  <a:pt x="5462" y="206101"/>
                </a:lnTo>
                <a:lnTo>
                  <a:pt x="6611" y="206963"/>
                </a:lnTo>
                <a:lnTo>
                  <a:pt x="7905" y="207682"/>
                </a:lnTo>
                <a:lnTo>
                  <a:pt x="9198" y="208256"/>
                </a:lnTo>
                <a:lnTo>
                  <a:pt x="10636" y="208831"/>
                </a:lnTo>
                <a:lnTo>
                  <a:pt x="12073" y="209263"/>
                </a:lnTo>
                <a:lnTo>
                  <a:pt x="13654" y="209406"/>
                </a:lnTo>
                <a:lnTo>
                  <a:pt x="15091" y="209550"/>
                </a:lnTo>
                <a:lnTo>
                  <a:pt x="119434" y="209550"/>
                </a:lnTo>
                <a:lnTo>
                  <a:pt x="121015" y="209406"/>
                </a:lnTo>
                <a:lnTo>
                  <a:pt x="122453" y="209263"/>
                </a:lnTo>
                <a:lnTo>
                  <a:pt x="123890" y="208831"/>
                </a:lnTo>
                <a:lnTo>
                  <a:pt x="125327" y="208256"/>
                </a:lnTo>
                <a:lnTo>
                  <a:pt x="126620" y="207682"/>
                </a:lnTo>
                <a:lnTo>
                  <a:pt x="127914" y="206963"/>
                </a:lnTo>
                <a:lnTo>
                  <a:pt x="129064" y="206101"/>
                </a:lnTo>
                <a:lnTo>
                  <a:pt x="130214" y="205095"/>
                </a:lnTo>
                <a:lnTo>
                  <a:pt x="131076" y="203945"/>
                </a:lnTo>
                <a:lnTo>
                  <a:pt x="132082" y="202795"/>
                </a:lnTo>
                <a:lnTo>
                  <a:pt x="132801" y="201501"/>
                </a:lnTo>
                <a:lnTo>
                  <a:pt x="133375" y="200208"/>
                </a:lnTo>
                <a:lnTo>
                  <a:pt x="133950" y="198771"/>
                </a:lnTo>
                <a:lnTo>
                  <a:pt x="134382" y="197333"/>
                </a:lnTo>
                <a:lnTo>
                  <a:pt x="134525" y="195896"/>
                </a:lnTo>
                <a:lnTo>
                  <a:pt x="134669" y="194315"/>
                </a:lnTo>
                <a:lnTo>
                  <a:pt x="134669" y="70712"/>
                </a:lnTo>
                <a:lnTo>
                  <a:pt x="134525" y="69131"/>
                </a:lnTo>
                <a:lnTo>
                  <a:pt x="134382" y="67550"/>
                </a:lnTo>
                <a:lnTo>
                  <a:pt x="133950" y="66113"/>
                </a:lnTo>
                <a:lnTo>
                  <a:pt x="133375" y="64676"/>
                </a:lnTo>
                <a:lnTo>
                  <a:pt x="132801" y="63382"/>
                </a:lnTo>
                <a:lnTo>
                  <a:pt x="132082" y="62089"/>
                </a:lnTo>
                <a:lnTo>
                  <a:pt x="131076" y="60939"/>
                </a:lnTo>
                <a:lnTo>
                  <a:pt x="130214" y="59933"/>
                </a:lnTo>
                <a:lnTo>
                  <a:pt x="129064" y="58927"/>
                </a:lnTo>
                <a:lnTo>
                  <a:pt x="127914" y="58065"/>
                </a:lnTo>
                <a:lnTo>
                  <a:pt x="126620" y="57346"/>
                </a:lnTo>
                <a:lnTo>
                  <a:pt x="125327" y="56627"/>
                </a:lnTo>
                <a:lnTo>
                  <a:pt x="123890" y="56196"/>
                </a:lnTo>
                <a:lnTo>
                  <a:pt x="122453" y="55765"/>
                </a:lnTo>
                <a:lnTo>
                  <a:pt x="121015" y="55478"/>
                </a:lnTo>
                <a:lnTo>
                  <a:pt x="95576" y="55478"/>
                </a:lnTo>
                <a:lnTo>
                  <a:pt x="93995" y="55334"/>
                </a:lnTo>
                <a:lnTo>
                  <a:pt x="92414" y="55190"/>
                </a:lnTo>
                <a:lnTo>
                  <a:pt x="90977" y="54759"/>
                </a:lnTo>
                <a:lnTo>
                  <a:pt x="89540" y="54184"/>
                </a:lnTo>
                <a:lnTo>
                  <a:pt x="88246" y="53609"/>
                </a:lnTo>
                <a:lnTo>
                  <a:pt x="86953" y="52891"/>
                </a:lnTo>
                <a:lnTo>
                  <a:pt x="85803" y="52028"/>
                </a:lnTo>
                <a:lnTo>
                  <a:pt x="84797" y="51022"/>
                </a:lnTo>
                <a:lnTo>
                  <a:pt x="83791" y="49872"/>
                </a:lnTo>
                <a:lnTo>
                  <a:pt x="82929" y="48723"/>
                </a:lnTo>
                <a:lnTo>
                  <a:pt x="82210" y="47429"/>
                </a:lnTo>
                <a:lnTo>
                  <a:pt x="81491" y="46135"/>
                </a:lnTo>
                <a:lnTo>
                  <a:pt x="81060" y="44698"/>
                </a:lnTo>
                <a:lnTo>
                  <a:pt x="80629" y="43261"/>
                </a:lnTo>
                <a:lnTo>
                  <a:pt x="80341" y="41824"/>
                </a:lnTo>
                <a:lnTo>
                  <a:pt x="80341" y="40243"/>
                </a:lnTo>
                <a:lnTo>
                  <a:pt x="80341" y="15235"/>
                </a:lnTo>
                <a:lnTo>
                  <a:pt x="80198" y="13654"/>
                </a:lnTo>
                <a:lnTo>
                  <a:pt x="80054" y="12073"/>
                </a:lnTo>
                <a:lnTo>
                  <a:pt x="79623" y="10636"/>
                </a:lnTo>
                <a:lnTo>
                  <a:pt x="79048" y="9342"/>
                </a:lnTo>
                <a:lnTo>
                  <a:pt x="78473" y="7905"/>
                </a:lnTo>
                <a:lnTo>
                  <a:pt x="77754" y="6755"/>
                </a:lnTo>
                <a:lnTo>
                  <a:pt x="76892" y="5462"/>
                </a:lnTo>
                <a:lnTo>
                  <a:pt x="75886" y="4455"/>
                </a:lnTo>
                <a:lnTo>
                  <a:pt x="74736" y="3449"/>
                </a:lnTo>
                <a:lnTo>
                  <a:pt x="73586" y="2587"/>
                </a:lnTo>
                <a:lnTo>
                  <a:pt x="72293" y="1868"/>
                </a:lnTo>
                <a:lnTo>
                  <a:pt x="70999" y="1150"/>
                </a:lnTo>
                <a:lnTo>
                  <a:pt x="69562" y="719"/>
                </a:lnTo>
                <a:lnTo>
                  <a:pt x="68125" y="287"/>
                </a:lnTo>
                <a:lnTo>
                  <a:pt x="66688" y="0"/>
                </a:lnTo>
                <a:close/>
              </a:path>
            </a:pathLst>
          </a:custGeom>
          <a:solidFill>
            <a:srgbClr val="CDE2EB"/>
          </a:solidFill>
          <a:ln>
            <a:noFill/>
          </a:ln>
        </p:spPr>
        <p:txBody>
          <a:bodyPr anchorCtr="0" anchor="ctr" bIns="77850" lIns="77850" spcFirstLastPara="1" rIns="77850" wrap="square" tIns="7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92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g375a2d14a8c_3_134"/>
          <p:cNvSpPr txBox="1"/>
          <p:nvPr/>
        </p:nvSpPr>
        <p:spPr>
          <a:xfrm>
            <a:off x="7198667" y="3326077"/>
            <a:ext cx="1381200" cy="1376700"/>
          </a:xfrm>
          <a:prstGeom prst="rect">
            <a:avLst/>
          </a:prstGeom>
          <a:noFill/>
          <a:ln>
            <a:noFill/>
          </a:ln>
        </p:spPr>
        <p:txBody>
          <a:bodyPr anchorCtr="0" anchor="b" bIns="15575" lIns="0" spcFirstLastPara="1" rIns="0" wrap="square" tIns="15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rPr b="1"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Parental Integration</a:t>
            </a:r>
            <a:endParaRPr b="1" sz="1700">
              <a:solidFill>
                <a:srgbClr val="01010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g375a2d14a8c_3_134"/>
          <p:cNvSpPr txBox="1"/>
          <p:nvPr/>
        </p:nvSpPr>
        <p:spPr>
          <a:xfrm>
            <a:off x="7195567" y="2830325"/>
            <a:ext cx="7536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39">
                <a:solidFill>
                  <a:srgbClr val="010101"/>
                </a:solidFill>
                <a:latin typeface="Fjalla One"/>
                <a:ea typeface="Fjalla One"/>
                <a:cs typeface="Fjalla One"/>
                <a:sym typeface="Fjalla One"/>
              </a:rPr>
              <a:t>05</a:t>
            </a:r>
            <a:endParaRPr sz="4939">
              <a:solidFill>
                <a:srgbClr val="01010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0" name="Google Shape;220;g375a2d14a8c_3_134"/>
          <p:cNvSpPr/>
          <p:nvPr/>
        </p:nvSpPr>
        <p:spPr>
          <a:xfrm>
            <a:off x="457126" y="2744857"/>
            <a:ext cx="1595015" cy="2539164"/>
          </a:xfrm>
          <a:custGeom>
            <a:rect b="b" l="l" r="r" t="t"/>
            <a:pathLst>
              <a:path extrusionOk="0" h="209550" w="134669">
                <a:moveTo>
                  <a:pt x="13654" y="0"/>
                </a:moveTo>
                <a:lnTo>
                  <a:pt x="12073" y="287"/>
                </a:lnTo>
                <a:lnTo>
                  <a:pt x="10636" y="719"/>
                </a:lnTo>
                <a:lnTo>
                  <a:pt x="9198" y="1150"/>
                </a:lnTo>
                <a:lnTo>
                  <a:pt x="7905" y="1868"/>
                </a:lnTo>
                <a:lnTo>
                  <a:pt x="6611" y="2587"/>
                </a:lnTo>
                <a:lnTo>
                  <a:pt x="5462" y="3449"/>
                </a:lnTo>
                <a:lnTo>
                  <a:pt x="4455" y="4455"/>
                </a:lnTo>
                <a:lnTo>
                  <a:pt x="3449" y="5462"/>
                </a:lnTo>
                <a:lnTo>
                  <a:pt x="2587" y="6755"/>
                </a:lnTo>
                <a:lnTo>
                  <a:pt x="1725" y="7905"/>
                </a:lnTo>
                <a:lnTo>
                  <a:pt x="1150" y="9342"/>
                </a:lnTo>
                <a:lnTo>
                  <a:pt x="575" y="10636"/>
                </a:lnTo>
                <a:lnTo>
                  <a:pt x="287" y="12073"/>
                </a:lnTo>
                <a:lnTo>
                  <a:pt x="0" y="13654"/>
                </a:lnTo>
                <a:lnTo>
                  <a:pt x="0" y="15235"/>
                </a:lnTo>
                <a:lnTo>
                  <a:pt x="0" y="194315"/>
                </a:lnTo>
                <a:lnTo>
                  <a:pt x="0" y="195896"/>
                </a:lnTo>
                <a:lnTo>
                  <a:pt x="287" y="197333"/>
                </a:lnTo>
                <a:lnTo>
                  <a:pt x="575" y="198771"/>
                </a:lnTo>
                <a:lnTo>
                  <a:pt x="1150" y="200208"/>
                </a:lnTo>
                <a:lnTo>
                  <a:pt x="1725" y="201501"/>
                </a:lnTo>
                <a:lnTo>
                  <a:pt x="2587" y="202795"/>
                </a:lnTo>
                <a:lnTo>
                  <a:pt x="3449" y="203945"/>
                </a:lnTo>
                <a:lnTo>
                  <a:pt x="4455" y="205095"/>
                </a:lnTo>
                <a:lnTo>
                  <a:pt x="5462" y="206101"/>
                </a:lnTo>
                <a:lnTo>
                  <a:pt x="6611" y="206963"/>
                </a:lnTo>
                <a:lnTo>
                  <a:pt x="7905" y="207682"/>
                </a:lnTo>
                <a:lnTo>
                  <a:pt x="9198" y="208256"/>
                </a:lnTo>
                <a:lnTo>
                  <a:pt x="10636" y="208831"/>
                </a:lnTo>
                <a:lnTo>
                  <a:pt x="12073" y="209263"/>
                </a:lnTo>
                <a:lnTo>
                  <a:pt x="13654" y="209406"/>
                </a:lnTo>
                <a:lnTo>
                  <a:pt x="15091" y="209550"/>
                </a:lnTo>
                <a:lnTo>
                  <a:pt x="119434" y="209550"/>
                </a:lnTo>
                <a:lnTo>
                  <a:pt x="121015" y="209406"/>
                </a:lnTo>
                <a:lnTo>
                  <a:pt x="122453" y="209263"/>
                </a:lnTo>
                <a:lnTo>
                  <a:pt x="123890" y="208831"/>
                </a:lnTo>
                <a:lnTo>
                  <a:pt x="125327" y="208256"/>
                </a:lnTo>
                <a:lnTo>
                  <a:pt x="126620" y="207682"/>
                </a:lnTo>
                <a:lnTo>
                  <a:pt x="127914" y="206963"/>
                </a:lnTo>
                <a:lnTo>
                  <a:pt x="129064" y="206101"/>
                </a:lnTo>
                <a:lnTo>
                  <a:pt x="130214" y="205095"/>
                </a:lnTo>
                <a:lnTo>
                  <a:pt x="131076" y="203945"/>
                </a:lnTo>
                <a:lnTo>
                  <a:pt x="132082" y="202795"/>
                </a:lnTo>
                <a:lnTo>
                  <a:pt x="132801" y="201501"/>
                </a:lnTo>
                <a:lnTo>
                  <a:pt x="133375" y="200208"/>
                </a:lnTo>
                <a:lnTo>
                  <a:pt x="133950" y="198771"/>
                </a:lnTo>
                <a:lnTo>
                  <a:pt x="134382" y="197333"/>
                </a:lnTo>
                <a:lnTo>
                  <a:pt x="134525" y="195896"/>
                </a:lnTo>
                <a:lnTo>
                  <a:pt x="134669" y="194315"/>
                </a:lnTo>
                <a:lnTo>
                  <a:pt x="134669" y="70712"/>
                </a:lnTo>
                <a:lnTo>
                  <a:pt x="134525" y="69131"/>
                </a:lnTo>
                <a:lnTo>
                  <a:pt x="134382" y="67550"/>
                </a:lnTo>
                <a:lnTo>
                  <a:pt x="133950" y="66113"/>
                </a:lnTo>
                <a:lnTo>
                  <a:pt x="133375" y="64676"/>
                </a:lnTo>
                <a:lnTo>
                  <a:pt x="132801" y="63382"/>
                </a:lnTo>
                <a:lnTo>
                  <a:pt x="132082" y="62089"/>
                </a:lnTo>
                <a:lnTo>
                  <a:pt x="131076" y="60939"/>
                </a:lnTo>
                <a:lnTo>
                  <a:pt x="130214" y="59933"/>
                </a:lnTo>
                <a:lnTo>
                  <a:pt x="129064" y="58927"/>
                </a:lnTo>
                <a:lnTo>
                  <a:pt x="127914" y="58065"/>
                </a:lnTo>
                <a:lnTo>
                  <a:pt x="126620" y="57346"/>
                </a:lnTo>
                <a:lnTo>
                  <a:pt x="125327" y="56627"/>
                </a:lnTo>
                <a:lnTo>
                  <a:pt x="123890" y="56196"/>
                </a:lnTo>
                <a:lnTo>
                  <a:pt x="122453" y="55765"/>
                </a:lnTo>
                <a:lnTo>
                  <a:pt x="121015" y="55478"/>
                </a:lnTo>
                <a:lnTo>
                  <a:pt x="95576" y="55478"/>
                </a:lnTo>
                <a:lnTo>
                  <a:pt x="93995" y="55334"/>
                </a:lnTo>
                <a:lnTo>
                  <a:pt x="92414" y="55190"/>
                </a:lnTo>
                <a:lnTo>
                  <a:pt x="90977" y="54759"/>
                </a:lnTo>
                <a:lnTo>
                  <a:pt x="89540" y="54184"/>
                </a:lnTo>
                <a:lnTo>
                  <a:pt x="88246" y="53609"/>
                </a:lnTo>
                <a:lnTo>
                  <a:pt x="86953" y="52891"/>
                </a:lnTo>
                <a:lnTo>
                  <a:pt x="85803" y="52028"/>
                </a:lnTo>
                <a:lnTo>
                  <a:pt x="84797" y="51022"/>
                </a:lnTo>
                <a:lnTo>
                  <a:pt x="83791" y="49872"/>
                </a:lnTo>
                <a:lnTo>
                  <a:pt x="82929" y="48723"/>
                </a:lnTo>
                <a:lnTo>
                  <a:pt x="82210" y="47429"/>
                </a:lnTo>
                <a:lnTo>
                  <a:pt x="81491" y="46135"/>
                </a:lnTo>
                <a:lnTo>
                  <a:pt x="81060" y="44698"/>
                </a:lnTo>
                <a:lnTo>
                  <a:pt x="80629" y="43261"/>
                </a:lnTo>
                <a:lnTo>
                  <a:pt x="80341" y="41824"/>
                </a:lnTo>
                <a:lnTo>
                  <a:pt x="80341" y="40243"/>
                </a:lnTo>
                <a:lnTo>
                  <a:pt x="80341" y="15235"/>
                </a:lnTo>
                <a:lnTo>
                  <a:pt x="80198" y="13654"/>
                </a:lnTo>
                <a:lnTo>
                  <a:pt x="80054" y="12073"/>
                </a:lnTo>
                <a:lnTo>
                  <a:pt x="79623" y="10636"/>
                </a:lnTo>
                <a:lnTo>
                  <a:pt x="79048" y="9342"/>
                </a:lnTo>
                <a:lnTo>
                  <a:pt x="78473" y="7905"/>
                </a:lnTo>
                <a:lnTo>
                  <a:pt x="77754" y="6755"/>
                </a:lnTo>
                <a:lnTo>
                  <a:pt x="76892" y="5462"/>
                </a:lnTo>
                <a:lnTo>
                  <a:pt x="75886" y="4455"/>
                </a:lnTo>
                <a:lnTo>
                  <a:pt x="74736" y="3449"/>
                </a:lnTo>
                <a:lnTo>
                  <a:pt x="73586" y="2587"/>
                </a:lnTo>
                <a:lnTo>
                  <a:pt x="72293" y="1868"/>
                </a:lnTo>
                <a:lnTo>
                  <a:pt x="70999" y="1150"/>
                </a:lnTo>
                <a:lnTo>
                  <a:pt x="69562" y="719"/>
                </a:lnTo>
                <a:lnTo>
                  <a:pt x="68125" y="287"/>
                </a:lnTo>
                <a:lnTo>
                  <a:pt x="66688" y="0"/>
                </a:lnTo>
                <a:close/>
              </a:path>
            </a:pathLst>
          </a:custGeom>
          <a:solidFill>
            <a:srgbClr val="CDE2EB"/>
          </a:solidFill>
          <a:ln>
            <a:noFill/>
          </a:ln>
        </p:spPr>
        <p:txBody>
          <a:bodyPr anchorCtr="0" anchor="ctr" bIns="77850" lIns="77850" spcFirstLastPara="1" rIns="77850" wrap="square" tIns="7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92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g375a2d14a8c_3_134"/>
          <p:cNvSpPr txBox="1"/>
          <p:nvPr/>
        </p:nvSpPr>
        <p:spPr>
          <a:xfrm>
            <a:off x="561062" y="3417662"/>
            <a:ext cx="1491059" cy="1376791"/>
          </a:xfrm>
          <a:prstGeom prst="rect">
            <a:avLst/>
          </a:prstGeom>
          <a:noFill/>
          <a:ln>
            <a:noFill/>
          </a:ln>
        </p:spPr>
        <p:txBody>
          <a:bodyPr anchorCtr="0" anchor="b" bIns="15575" lIns="0" spcFirstLastPara="1" rIns="0" wrap="square" tIns="15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Animation &amp; Gamification-</a:t>
            </a:r>
            <a:endParaRPr b="1"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rPr b="1"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based Learning</a:t>
            </a:r>
            <a:endParaRPr b="1" sz="1700">
              <a:solidFill>
                <a:srgbClr val="01010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2" name="Google Shape;222;g375a2d14a8c_3_134"/>
          <p:cNvSpPr/>
          <p:nvPr/>
        </p:nvSpPr>
        <p:spPr>
          <a:xfrm>
            <a:off x="2116533" y="2744857"/>
            <a:ext cx="1595015" cy="2539164"/>
          </a:xfrm>
          <a:custGeom>
            <a:rect b="b" l="l" r="r" t="t"/>
            <a:pathLst>
              <a:path extrusionOk="0" h="209550" w="134669">
                <a:moveTo>
                  <a:pt x="13654" y="0"/>
                </a:moveTo>
                <a:lnTo>
                  <a:pt x="12073" y="287"/>
                </a:lnTo>
                <a:lnTo>
                  <a:pt x="10636" y="719"/>
                </a:lnTo>
                <a:lnTo>
                  <a:pt x="9198" y="1150"/>
                </a:lnTo>
                <a:lnTo>
                  <a:pt x="7905" y="1868"/>
                </a:lnTo>
                <a:lnTo>
                  <a:pt x="6611" y="2587"/>
                </a:lnTo>
                <a:lnTo>
                  <a:pt x="5462" y="3449"/>
                </a:lnTo>
                <a:lnTo>
                  <a:pt x="4455" y="4455"/>
                </a:lnTo>
                <a:lnTo>
                  <a:pt x="3449" y="5462"/>
                </a:lnTo>
                <a:lnTo>
                  <a:pt x="2587" y="6755"/>
                </a:lnTo>
                <a:lnTo>
                  <a:pt x="1725" y="7905"/>
                </a:lnTo>
                <a:lnTo>
                  <a:pt x="1150" y="9342"/>
                </a:lnTo>
                <a:lnTo>
                  <a:pt x="575" y="10636"/>
                </a:lnTo>
                <a:lnTo>
                  <a:pt x="287" y="12073"/>
                </a:lnTo>
                <a:lnTo>
                  <a:pt x="0" y="13654"/>
                </a:lnTo>
                <a:lnTo>
                  <a:pt x="0" y="15235"/>
                </a:lnTo>
                <a:lnTo>
                  <a:pt x="0" y="194315"/>
                </a:lnTo>
                <a:lnTo>
                  <a:pt x="0" y="195896"/>
                </a:lnTo>
                <a:lnTo>
                  <a:pt x="287" y="197333"/>
                </a:lnTo>
                <a:lnTo>
                  <a:pt x="575" y="198771"/>
                </a:lnTo>
                <a:lnTo>
                  <a:pt x="1150" y="200208"/>
                </a:lnTo>
                <a:lnTo>
                  <a:pt x="1725" y="201501"/>
                </a:lnTo>
                <a:lnTo>
                  <a:pt x="2587" y="202795"/>
                </a:lnTo>
                <a:lnTo>
                  <a:pt x="3449" y="203945"/>
                </a:lnTo>
                <a:lnTo>
                  <a:pt x="4455" y="205095"/>
                </a:lnTo>
                <a:lnTo>
                  <a:pt x="5462" y="206101"/>
                </a:lnTo>
                <a:lnTo>
                  <a:pt x="6611" y="206963"/>
                </a:lnTo>
                <a:lnTo>
                  <a:pt x="7905" y="207682"/>
                </a:lnTo>
                <a:lnTo>
                  <a:pt x="9198" y="208256"/>
                </a:lnTo>
                <a:lnTo>
                  <a:pt x="10636" y="208831"/>
                </a:lnTo>
                <a:lnTo>
                  <a:pt x="12073" y="209263"/>
                </a:lnTo>
                <a:lnTo>
                  <a:pt x="13654" y="209406"/>
                </a:lnTo>
                <a:lnTo>
                  <a:pt x="15091" y="209550"/>
                </a:lnTo>
                <a:lnTo>
                  <a:pt x="119434" y="209550"/>
                </a:lnTo>
                <a:lnTo>
                  <a:pt x="121015" y="209406"/>
                </a:lnTo>
                <a:lnTo>
                  <a:pt x="122453" y="209263"/>
                </a:lnTo>
                <a:lnTo>
                  <a:pt x="123890" y="208831"/>
                </a:lnTo>
                <a:lnTo>
                  <a:pt x="125327" y="208256"/>
                </a:lnTo>
                <a:lnTo>
                  <a:pt x="126620" y="207682"/>
                </a:lnTo>
                <a:lnTo>
                  <a:pt x="127914" y="206963"/>
                </a:lnTo>
                <a:lnTo>
                  <a:pt x="129064" y="206101"/>
                </a:lnTo>
                <a:lnTo>
                  <a:pt x="130214" y="205095"/>
                </a:lnTo>
                <a:lnTo>
                  <a:pt x="131076" y="203945"/>
                </a:lnTo>
                <a:lnTo>
                  <a:pt x="132082" y="202795"/>
                </a:lnTo>
                <a:lnTo>
                  <a:pt x="132801" y="201501"/>
                </a:lnTo>
                <a:lnTo>
                  <a:pt x="133375" y="200208"/>
                </a:lnTo>
                <a:lnTo>
                  <a:pt x="133950" y="198771"/>
                </a:lnTo>
                <a:lnTo>
                  <a:pt x="134382" y="197333"/>
                </a:lnTo>
                <a:lnTo>
                  <a:pt x="134525" y="195896"/>
                </a:lnTo>
                <a:lnTo>
                  <a:pt x="134669" y="194315"/>
                </a:lnTo>
                <a:lnTo>
                  <a:pt x="134669" y="70712"/>
                </a:lnTo>
                <a:lnTo>
                  <a:pt x="134525" y="69131"/>
                </a:lnTo>
                <a:lnTo>
                  <a:pt x="134382" y="67550"/>
                </a:lnTo>
                <a:lnTo>
                  <a:pt x="133950" y="66113"/>
                </a:lnTo>
                <a:lnTo>
                  <a:pt x="133375" y="64676"/>
                </a:lnTo>
                <a:lnTo>
                  <a:pt x="132801" y="63382"/>
                </a:lnTo>
                <a:lnTo>
                  <a:pt x="132082" y="62089"/>
                </a:lnTo>
                <a:lnTo>
                  <a:pt x="131076" y="60939"/>
                </a:lnTo>
                <a:lnTo>
                  <a:pt x="130214" y="59933"/>
                </a:lnTo>
                <a:lnTo>
                  <a:pt x="129064" y="58927"/>
                </a:lnTo>
                <a:lnTo>
                  <a:pt x="127914" y="58065"/>
                </a:lnTo>
                <a:lnTo>
                  <a:pt x="126620" y="57346"/>
                </a:lnTo>
                <a:lnTo>
                  <a:pt x="125327" y="56627"/>
                </a:lnTo>
                <a:lnTo>
                  <a:pt x="123890" y="56196"/>
                </a:lnTo>
                <a:lnTo>
                  <a:pt x="122453" y="55765"/>
                </a:lnTo>
                <a:lnTo>
                  <a:pt x="121015" y="55478"/>
                </a:lnTo>
                <a:lnTo>
                  <a:pt x="95576" y="55478"/>
                </a:lnTo>
                <a:lnTo>
                  <a:pt x="93995" y="55334"/>
                </a:lnTo>
                <a:lnTo>
                  <a:pt x="92414" y="55190"/>
                </a:lnTo>
                <a:lnTo>
                  <a:pt x="90977" y="54759"/>
                </a:lnTo>
                <a:lnTo>
                  <a:pt x="89540" y="54184"/>
                </a:lnTo>
                <a:lnTo>
                  <a:pt x="88246" y="53609"/>
                </a:lnTo>
                <a:lnTo>
                  <a:pt x="86953" y="52891"/>
                </a:lnTo>
                <a:lnTo>
                  <a:pt x="85803" y="52028"/>
                </a:lnTo>
                <a:lnTo>
                  <a:pt x="84797" y="51022"/>
                </a:lnTo>
                <a:lnTo>
                  <a:pt x="83791" y="49872"/>
                </a:lnTo>
                <a:lnTo>
                  <a:pt x="82929" y="48723"/>
                </a:lnTo>
                <a:lnTo>
                  <a:pt x="82210" y="47429"/>
                </a:lnTo>
                <a:lnTo>
                  <a:pt x="81491" y="46135"/>
                </a:lnTo>
                <a:lnTo>
                  <a:pt x="81060" y="44698"/>
                </a:lnTo>
                <a:lnTo>
                  <a:pt x="80629" y="43261"/>
                </a:lnTo>
                <a:lnTo>
                  <a:pt x="80341" y="41824"/>
                </a:lnTo>
                <a:lnTo>
                  <a:pt x="80341" y="40243"/>
                </a:lnTo>
                <a:lnTo>
                  <a:pt x="80341" y="15235"/>
                </a:lnTo>
                <a:lnTo>
                  <a:pt x="80198" y="13654"/>
                </a:lnTo>
                <a:lnTo>
                  <a:pt x="80054" y="12073"/>
                </a:lnTo>
                <a:lnTo>
                  <a:pt x="79623" y="10636"/>
                </a:lnTo>
                <a:lnTo>
                  <a:pt x="79048" y="9342"/>
                </a:lnTo>
                <a:lnTo>
                  <a:pt x="78473" y="7905"/>
                </a:lnTo>
                <a:lnTo>
                  <a:pt x="77754" y="6755"/>
                </a:lnTo>
                <a:lnTo>
                  <a:pt x="76892" y="5462"/>
                </a:lnTo>
                <a:lnTo>
                  <a:pt x="75886" y="4455"/>
                </a:lnTo>
                <a:lnTo>
                  <a:pt x="74736" y="3449"/>
                </a:lnTo>
                <a:lnTo>
                  <a:pt x="73586" y="2587"/>
                </a:lnTo>
                <a:lnTo>
                  <a:pt x="72293" y="1868"/>
                </a:lnTo>
                <a:lnTo>
                  <a:pt x="70999" y="1150"/>
                </a:lnTo>
                <a:lnTo>
                  <a:pt x="69562" y="719"/>
                </a:lnTo>
                <a:lnTo>
                  <a:pt x="68125" y="287"/>
                </a:lnTo>
                <a:lnTo>
                  <a:pt x="66688" y="0"/>
                </a:lnTo>
                <a:close/>
              </a:path>
            </a:pathLst>
          </a:custGeom>
          <a:solidFill>
            <a:srgbClr val="CDE2EB"/>
          </a:solidFill>
          <a:ln>
            <a:noFill/>
          </a:ln>
        </p:spPr>
        <p:txBody>
          <a:bodyPr anchorCtr="0" anchor="ctr" bIns="77850" lIns="77850" spcFirstLastPara="1" rIns="77850" wrap="square" tIns="7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92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g375a2d14a8c_3_134"/>
          <p:cNvSpPr txBox="1"/>
          <p:nvPr/>
        </p:nvSpPr>
        <p:spPr>
          <a:xfrm>
            <a:off x="2223480" y="3417670"/>
            <a:ext cx="1381026" cy="1376791"/>
          </a:xfrm>
          <a:prstGeom prst="rect">
            <a:avLst/>
          </a:prstGeom>
          <a:noFill/>
          <a:ln>
            <a:noFill/>
          </a:ln>
        </p:spPr>
        <p:txBody>
          <a:bodyPr anchorCtr="0" anchor="b" bIns="15575" lIns="0" spcFirstLastPara="1" rIns="0" wrap="square" tIns="15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rPr b="1"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Animated &amp; Interactive Modules</a:t>
            </a:r>
            <a:endParaRPr b="1" sz="1700">
              <a:solidFill>
                <a:srgbClr val="01010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g375a2d14a8c_3_134"/>
          <p:cNvSpPr/>
          <p:nvPr/>
        </p:nvSpPr>
        <p:spPr>
          <a:xfrm>
            <a:off x="3775951" y="2744857"/>
            <a:ext cx="1595015" cy="2539164"/>
          </a:xfrm>
          <a:custGeom>
            <a:rect b="b" l="l" r="r" t="t"/>
            <a:pathLst>
              <a:path extrusionOk="0" h="209550" w="134669">
                <a:moveTo>
                  <a:pt x="13654" y="0"/>
                </a:moveTo>
                <a:lnTo>
                  <a:pt x="12073" y="287"/>
                </a:lnTo>
                <a:lnTo>
                  <a:pt x="10636" y="719"/>
                </a:lnTo>
                <a:lnTo>
                  <a:pt x="9198" y="1150"/>
                </a:lnTo>
                <a:lnTo>
                  <a:pt x="7905" y="1868"/>
                </a:lnTo>
                <a:lnTo>
                  <a:pt x="6611" y="2587"/>
                </a:lnTo>
                <a:lnTo>
                  <a:pt x="5462" y="3449"/>
                </a:lnTo>
                <a:lnTo>
                  <a:pt x="4455" y="4455"/>
                </a:lnTo>
                <a:lnTo>
                  <a:pt x="3449" y="5462"/>
                </a:lnTo>
                <a:lnTo>
                  <a:pt x="2587" y="6755"/>
                </a:lnTo>
                <a:lnTo>
                  <a:pt x="1725" y="7905"/>
                </a:lnTo>
                <a:lnTo>
                  <a:pt x="1150" y="9342"/>
                </a:lnTo>
                <a:lnTo>
                  <a:pt x="575" y="10636"/>
                </a:lnTo>
                <a:lnTo>
                  <a:pt x="287" y="12073"/>
                </a:lnTo>
                <a:lnTo>
                  <a:pt x="0" y="13654"/>
                </a:lnTo>
                <a:lnTo>
                  <a:pt x="0" y="15235"/>
                </a:lnTo>
                <a:lnTo>
                  <a:pt x="0" y="194315"/>
                </a:lnTo>
                <a:lnTo>
                  <a:pt x="0" y="195896"/>
                </a:lnTo>
                <a:lnTo>
                  <a:pt x="287" y="197333"/>
                </a:lnTo>
                <a:lnTo>
                  <a:pt x="575" y="198771"/>
                </a:lnTo>
                <a:lnTo>
                  <a:pt x="1150" y="200208"/>
                </a:lnTo>
                <a:lnTo>
                  <a:pt x="1725" y="201501"/>
                </a:lnTo>
                <a:lnTo>
                  <a:pt x="2587" y="202795"/>
                </a:lnTo>
                <a:lnTo>
                  <a:pt x="3449" y="203945"/>
                </a:lnTo>
                <a:lnTo>
                  <a:pt x="4455" y="205095"/>
                </a:lnTo>
                <a:lnTo>
                  <a:pt x="5462" y="206101"/>
                </a:lnTo>
                <a:lnTo>
                  <a:pt x="6611" y="206963"/>
                </a:lnTo>
                <a:lnTo>
                  <a:pt x="7905" y="207682"/>
                </a:lnTo>
                <a:lnTo>
                  <a:pt x="9198" y="208256"/>
                </a:lnTo>
                <a:lnTo>
                  <a:pt x="10636" y="208831"/>
                </a:lnTo>
                <a:lnTo>
                  <a:pt x="12073" y="209263"/>
                </a:lnTo>
                <a:lnTo>
                  <a:pt x="13654" y="209406"/>
                </a:lnTo>
                <a:lnTo>
                  <a:pt x="15091" y="209550"/>
                </a:lnTo>
                <a:lnTo>
                  <a:pt x="119434" y="209550"/>
                </a:lnTo>
                <a:lnTo>
                  <a:pt x="121015" y="209406"/>
                </a:lnTo>
                <a:lnTo>
                  <a:pt x="122453" y="209263"/>
                </a:lnTo>
                <a:lnTo>
                  <a:pt x="123890" y="208831"/>
                </a:lnTo>
                <a:lnTo>
                  <a:pt x="125327" y="208256"/>
                </a:lnTo>
                <a:lnTo>
                  <a:pt x="126620" y="207682"/>
                </a:lnTo>
                <a:lnTo>
                  <a:pt x="127914" y="206963"/>
                </a:lnTo>
                <a:lnTo>
                  <a:pt x="129064" y="206101"/>
                </a:lnTo>
                <a:lnTo>
                  <a:pt x="130214" y="205095"/>
                </a:lnTo>
                <a:lnTo>
                  <a:pt x="131076" y="203945"/>
                </a:lnTo>
                <a:lnTo>
                  <a:pt x="132082" y="202795"/>
                </a:lnTo>
                <a:lnTo>
                  <a:pt x="132801" y="201501"/>
                </a:lnTo>
                <a:lnTo>
                  <a:pt x="133375" y="200208"/>
                </a:lnTo>
                <a:lnTo>
                  <a:pt x="133950" y="198771"/>
                </a:lnTo>
                <a:lnTo>
                  <a:pt x="134382" y="197333"/>
                </a:lnTo>
                <a:lnTo>
                  <a:pt x="134525" y="195896"/>
                </a:lnTo>
                <a:lnTo>
                  <a:pt x="134669" y="194315"/>
                </a:lnTo>
                <a:lnTo>
                  <a:pt x="134669" y="70712"/>
                </a:lnTo>
                <a:lnTo>
                  <a:pt x="134525" y="69131"/>
                </a:lnTo>
                <a:lnTo>
                  <a:pt x="134382" y="67550"/>
                </a:lnTo>
                <a:lnTo>
                  <a:pt x="133950" y="66113"/>
                </a:lnTo>
                <a:lnTo>
                  <a:pt x="133375" y="64676"/>
                </a:lnTo>
                <a:lnTo>
                  <a:pt x="132801" y="63382"/>
                </a:lnTo>
                <a:lnTo>
                  <a:pt x="132082" y="62089"/>
                </a:lnTo>
                <a:lnTo>
                  <a:pt x="131076" y="60939"/>
                </a:lnTo>
                <a:lnTo>
                  <a:pt x="130214" y="59933"/>
                </a:lnTo>
                <a:lnTo>
                  <a:pt x="129064" y="58927"/>
                </a:lnTo>
                <a:lnTo>
                  <a:pt x="127914" y="58065"/>
                </a:lnTo>
                <a:lnTo>
                  <a:pt x="126620" y="57346"/>
                </a:lnTo>
                <a:lnTo>
                  <a:pt x="125327" y="56627"/>
                </a:lnTo>
                <a:lnTo>
                  <a:pt x="123890" y="56196"/>
                </a:lnTo>
                <a:lnTo>
                  <a:pt x="122453" y="55765"/>
                </a:lnTo>
                <a:lnTo>
                  <a:pt x="121015" y="55478"/>
                </a:lnTo>
                <a:lnTo>
                  <a:pt x="95576" y="55478"/>
                </a:lnTo>
                <a:lnTo>
                  <a:pt x="93995" y="55334"/>
                </a:lnTo>
                <a:lnTo>
                  <a:pt x="92414" y="55190"/>
                </a:lnTo>
                <a:lnTo>
                  <a:pt x="90977" y="54759"/>
                </a:lnTo>
                <a:lnTo>
                  <a:pt x="89540" y="54184"/>
                </a:lnTo>
                <a:lnTo>
                  <a:pt x="88246" y="53609"/>
                </a:lnTo>
                <a:lnTo>
                  <a:pt x="86953" y="52891"/>
                </a:lnTo>
                <a:lnTo>
                  <a:pt x="85803" y="52028"/>
                </a:lnTo>
                <a:lnTo>
                  <a:pt x="84797" y="51022"/>
                </a:lnTo>
                <a:lnTo>
                  <a:pt x="83791" y="49872"/>
                </a:lnTo>
                <a:lnTo>
                  <a:pt x="82929" y="48723"/>
                </a:lnTo>
                <a:lnTo>
                  <a:pt x="82210" y="47429"/>
                </a:lnTo>
                <a:lnTo>
                  <a:pt x="81491" y="46135"/>
                </a:lnTo>
                <a:lnTo>
                  <a:pt x="81060" y="44698"/>
                </a:lnTo>
                <a:lnTo>
                  <a:pt x="80629" y="43261"/>
                </a:lnTo>
                <a:lnTo>
                  <a:pt x="80341" y="41824"/>
                </a:lnTo>
                <a:lnTo>
                  <a:pt x="80341" y="40243"/>
                </a:lnTo>
                <a:lnTo>
                  <a:pt x="80341" y="15235"/>
                </a:lnTo>
                <a:lnTo>
                  <a:pt x="80198" y="13654"/>
                </a:lnTo>
                <a:lnTo>
                  <a:pt x="80054" y="12073"/>
                </a:lnTo>
                <a:lnTo>
                  <a:pt x="79623" y="10636"/>
                </a:lnTo>
                <a:lnTo>
                  <a:pt x="79048" y="9342"/>
                </a:lnTo>
                <a:lnTo>
                  <a:pt x="78473" y="7905"/>
                </a:lnTo>
                <a:lnTo>
                  <a:pt x="77754" y="6755"/>
                </a:lnTo>
                <a:lnTo>
                  <a:pt x="76892" y="5462"/>
                </a:lnTo>
                <a:lnTo>
                  <a:pt x="75886" y="4455"/>
                </a:lnTo>
                <a:lnTo>
                  <a:pt x="74736" y="3449"/>
                </a:lnTo>
                <a:lnTo>
                  <a:pt x="73586" y="2587"/>
                </a:lnTo>
                <a:lnTo>
                  <a:pt x="72293" y="1868"/>
                </a:lnTo>
                <a:lnTo>
                  <a:pt x="70999" y="1150"/>
                </a:lnTo>
                <a:lnTo>
                  <a:pt x="69562" y="719"/>
                </a:lnTo>
                <a:lnTo>
                  <a:pt x="68125" y="287"/>
                </a:lnTo>
                <a:lnTo>
                  <a:pt x="66688" y="0"/>
                </a:lnTo>
                <a:close/>
              </a:path>
            </a:pathLst>
          </a:custGeom>
          <a:solidFill>
            <a:srgbClr val="CDE2EB"/>
          </a:solidFill>
          <a:ln>
            <a:noFill/>
          </a:ln>
        </p:spPr>
        <p:txBody>
          <a:bodyPr anchorCtr="0" anchor="ctr" bIns="77850" lIns="77850" spcFirstLastPara="1" rIns="77850" wrap="square" tIns="7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92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g375a2d14a8c_3_134"/>
          <p:cNvSpPr txBox="1"/>
          <p:nvPr/>
        </p:nvSpPr>
        <p:spPr>
          <a:xfrm>
            <a:off x="3880712" y="3859925"/>
            <a:ext cx="1743533" cy="1143092"/>
          </a:xfrm>
          <a:prstGeom prst="rect">
            <a:avLst/>
          </a:prstGeom>
          <a:noFill/>
          <a:ln>
            <a:noFill/>
          </a:ln>
        </p:spPr>
        <p:txBody>
          <a:bodyPr anchorCtr="0" anchor="b" bIns="15575" lIns="0" spcFirstLastPara="1" rIns="0" wrap="square" tIns="15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Powered </a:t>
            </a:r>
            <a:endParaRPr b="1"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rPr b="1"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Chatbot for Learning Assistance </a:t>
            </a:r>
            <a:endParaRPr b="1" sz="1700">
              <a:solidFill>
                <a:srgbClr val="01010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6" name="Google Shape;226;g375a2d14a8c_3_134"/>
          <p:cNvSpPr/>
          <p:nvPr/>
        </p:nvSpPr>
        <p:spPr>
          <a:xfrm>
            <a:off x="5435369" y="2744857"/>
            <a:ext cx="1595015" cy="2539164"/>
          </a:xfrm>
          <a:custGeom>
            <a:rect b="b" l="l" r="r" t="t"/>
            <a:pathLst>
              <a:path extrusionOk="0" h="209550" w="134669">
                <a:moveTo>
                  <a:pt x="13654" y="0"/>
                </a:moveTo>
                <a:lnTo>
                  <a:pt x="12073" y="287"/>
                </a:lnTo>
                <a:lnTo>
                  <a:pt x="10636" y="719"/>
                </a:lnTo>
                <a:lnTo>
                  <a:pt x="9198" y="1150"/>
                </a:lnTo>
                <a:lnTo>
                  <a:pt x="7905" y="1868"/>
                </a:lnTo>
                <a:lnTo>
                  <a:pt x="6611" y="2587"/>
                </a:lnTo>
                <a:lnTo>
                  <a:pt x="5462" y="3449"/>
                </a:lnTo>
                <a:lnTo>
                  <a:pt x="4455" y="4455"/>
                </a:lnTo>
                <a:lnTo>
                  <a:pt x="3449" y="5462"/>
                </a:lnTo>
                <a:lnTo>
                  <a:pt x="2587" y="6755"/>
                </a:lnTo>
                <a:lnTo>
                  <a:pt x="1725" y="7905"/>
                </a:lnTo>
                <a:lnTo>
                  <a:pt x="1150" y="9342"/>
                </a:lnTo>
                <a:lnTo>
                  <a:pt x="575" y="10636"/>
                </a:lnTo>
                <a:lnTo>
                  <a:pt x="287" y="12073"/>
                </a:lnTo>
                <a:lnTo>
                  <a:pt x="0" y="13654"/>
                </a:lnTo>
                <a:lnTo>
                  <a:pt x="0" y="15235"/>
                </a:lnTo>
                <a:lnTo>
                  <a:pt x="0" y="194315"/>
                </a:lnTo>
                <a:lnTo>
                  <a:pt x="0" y="195896"/>
                </a:lnTo>
                <a:lnTo>
                  <a:pt x="287" y="197333"/>
                </a:lnTo>
                <a:lnTo>
                  <a:pt x="575" y="198771"/>
                </a:lnTo>
                <a:lnTo>
                  <a:pt x="1150" y="200208"/>
                </a:lnTo>
                <a:lnTo>
                  <a:pt x="1725" y="201501"/>
                </a:lnTo>
                <a:lnTo>
                  <a:pt x="2587" y="202795"/>
                </a:lnTo>
                <a:lnTo>
                  <a:pt x="3449" y="203945"/>
                </a:lnTo>
                <a:lnTo>
                  <a:pt x="4455" y="205095"/>
                </a:lnTo>
                <a:lnTo>
                  <a:pt x="5462" y="206101"/>
                </a:lnTo>
                <a:lnTo>
                  <a:pt x="6611" y="206963"/>
                </a:lnTo>
                <a:lnTo>
                  <a:pt x="7905" y="207682"/>
                </a:lnTo>
                <a:lnTo>
                  <a:pt x="9198" y="208256"/>
                </a:lnTo>
                <a:lnTo>
                  <a:pt x="10636" y="208831"/>
                </a:lnTo>
                <a:lnTo>
                  <a:pt x="12073" y="209263"/>
                </a:lnTo>
                <a:lnTo>
                  <a:pt x="13654" y="209406"/>
                </a:lnTo>
                <a:lnTo>
                  <a:pt x="15091" y="209550"/>
                </a:lnTo>
                <a:lnTo>
                  <a:pt x="119434" y="209550"/>
                </a:lnTo>
                <a:lnTo>
                  <a:pt x="121015" y="209406"/>
                </a:lnTo>
                <a:lnTo>
                  <a:pt x="122453" y="209263"/>
                </a:lnTo>
                <a:lnTo>
                  <a:pt x="123890" y="208831"/>
                </a:lnTo>
                <a:lnTo>
                  <a:pt x="125327" y="208256"/>
                </a:lnTo>
                <a:lnTo>
                  <a:pt x="126620" y="207682"/>
                </a:lnTo>
                <a:lnTo>
                  <a:pt x="127914" y="206963"/>
                </a:lnTo>
                <a:lnTo>
                  <a:pt x="129064" y="206101"/>
                </a:lnTo>
                <a:lnTo>
                  <a:pt x="130214" y="205095"/>
                </a:lnTo>
                <a:lnTo>
                  <a:pt x="131076" y="203945"/>
                </a:lnTo>
                <a:lnTo>
                  <a:pt x="132082" y="202795"/>
                </a:lnTo>
                <a:lnTo>
                  <a:pt x="132801" y="201501"/>
                </a:lnTo>
                <a:lnTo>
                  <a:pt x="133375" y="200208"/>
                </a:lnTo>
                <a:lnTo>
                  <a:pt x="133950" y="198771"/>
                </a:lnTo>
                <a:lnTo>
                  <a:pt x="134382" y="197333"/>
                </a:lnTo>
                <a:lnTo>
                  <a:pt x="134525" y="195896"/>
                </a:lnTo>
                <a:lnTo>
                  <a:pt x="134669" y="194315"/>
                </a:lnTo>
                <a:lnTo>
                  <a:pt x="134669" y="70712"/>
                </a:lnTo>
                <a:lnTo>
                  <a:pt x="134525" y="69131"/>
                </a:lnTo>
                <a:lnTo>
                  <a:pt x="134382" y="67550"/>
                </a:lnTo>
                <a:lnTo>
                  <a:pt x="133950" y="66113"/>
                </a:lnTo>
                <a:lnTo>
                  <a:pt x="133375" y="64676"/>
                </a:lnTo>
                <a:lnTo>
                  <a:pt x="132801" y="63382"/>
                </a:lnTo>
                <a:lnTo>
                  <a:pt x="132082" y="62089"/>
                </a:lnTo>
                <a:lnTo>
                  <a:pt x="131076" y="60939"/>
                </a:lnTo>
                <a:lnTo>
                  <a:pt x="130214" y="59933"/>
                </a:lnTo>
                <a:lnTo>
                  <a:pt x="129064" y="58927"/>
                </a:lnTo>
                <a:lnTo>
                  <a:pt x="127914" y="58065"/>
                </a:lnTo>
                <a:lnTo>
                  <a:pt x="126620" y="57346"/>
                </a:lnTo>
                <a:lnTo>
                  <a:pt x="125327" y="56627"/>
                </a:lnTo>
                <a:lnTo>
                  <a:pt x="123890" y="56196"/>
                </a:lnTo>
                <a:lnTo>
                  <a:pt x="122453" y="55765"/>
                </a:lnTo>
                <a:lnTo>
                  <a:pt x="121015" y="55478"/>
                </a:lnTo>
                <a:lnTo>
                  <a:pt x="95576" y="55478"/>
                </a:lnTo>
                <a:lnTo>
                  <a:pt x="93995" y="55334"/>
                </a:lnTo>
                <a:lnTo>
                  <a:pt x="92414" y="55190"/>
                </a:lnTo>
                <a:lnTo>
                  <a:pt x="90977" y="54759"/>
                </a:lnTo>
                <a:lnTo>
                  <a:pt x="89540" y="54184"/>
                </a:lnTo>
                <a:lnTo>
                  <a:pt x="88246" y="53609"/>
                </a:lnTo>
                <a:lnTo>
                  <a:pt x="86953" y="52891"/>
                </a:lnTo>
                <a:lnTo>
                  <a:pt x="85803" y="52028"/>
                </a:lnTo>
                <a:lnTo>
                  <a:pt x="84797" y="51022"/>
                </a:lnTo>
                <a:lnTo>
                  <a:pt x="83791" y="49872"/>
                </a:lnTo>
                <a:lnTo>
                  <a:pt x="82929" y="48723"/>
                </a:lnTo>
                <a:lnTo>
                  <a:pt x="82210" y="47429"/>
                </a:lnTo>
                <a:lnTo>
                  <a:pt x="81491" y="46135"/>
                </a:lnTo>
                <a:lnTo>
                  <a:pt x="81060" y="44698"/>
                </a:lnTo>
                <a:lnTo>
                  <a:pt x="80629" y="43261"/>
                </a:lnTo>
                <a:lnTo>
                  <a:pt x="80341" y="41824"/>
                </a:lnTo>
                <a:lnTo>
                  <a:pt x="80341" y="40243"/>
                </a:lnTo>
                <a:lnTo>
                  <a:pt x="80341" y="15235"/>
                </a:lnTo>
                <a:lnTo>
                  <a:pt x="80198" y="13654"/>
                </a:lnTo>
                <a:lnTo>
                  <a:pt x="80054" y="12073"/>
                </a:lnTo>
                <a:lnTo>
                  <a:pt x="79623" y="10636"/>
                </a:lnTo>
                <a:lnTo>
                  <a:pt x="79048" y="9342"/>
                </a:lnTo>
                <a:lnTo>
                  <a:pt x="78473" y="7905"/>
                </a:lnTo>
                <a:lnTo>
                  <a:pt x="77754" y="6755"/>
                </a:lnTo>
                <a:lnTo>
                  <a:pt x="76892" y="5462"/>
                </a:lnTo>
                <a:lnTo>
                  <a:pt x="75886" y="4455"/>
                </a:lnTo>
                <a:lnTo>
                  <a:pt x="74736" y="3449"/>
                </a:lnTo>
                <a:lnTo>
                  <a:pt x="73586" y="2587"/>
                </a:lnTo>
                <a:lnTo>
                  <a:pt x="72293" y="1868"/>
                </a:lnTo>
                <a:lnTo>
                  <a:pt x="70999" y="1150"/>
                </a:lnTo>
                <a:lnTo>
                  <a:pt x="69562" y="719"/>
                </a:lnTo>
                <a:lnTo>
                  <a:pt x="68125" y="287"/>
                </a:lnTo>
                <a:lnTo>
                  <a:pt x="66688" y="0"/>
                </a:lnTo>
                <a:close/>
              </a:path>
            </a:pathLst>
          </a:custGeom>
          <a:solidFill>
            <a:srgbClr val="CDE2EB"/>
          </a:solidFill>
          <a:ln>
            <a:noFill/>
          </a:ln>
        </p:spPr>
        <p:txBody>
          <a:bodyPr anchorCtr="0" anchor="ctr" bIns="77850" lIns="77850" spcFirstLastPara="1" rIns="77850" wrap="square" tIns="7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92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g375a2d14a8c_3_134"/>
          <p:cNvSpPr txBox="1"/>
          <p:nvPr/>
        </p:nvSpPr>
        <p:spPr>
          <a:xfrm>
            <a:off x="5540813" y="3417670"/>
            <a:ext cx="1381026" cy="1376791"/>
          </a:xfrm>
          <a:prstGeom prst="rect">
            <a:avLst/>
          </a:prstGeom>
          <a:noFill/>
          <a:ln>
            <a:noFill/>
          </a:ln>
        </p:spPr>
        <p:txBody>
          <a:bodyPr anchorCtr="0" anchor="b" bIns="15575" lIns="0" spcFirstLastPara="1" rIns="0" wrap="square" tIns="15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rPr b="1"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AI-Powered Personalized Assessments</a:t>
            </a:r>
            <a:endParaRPr b="1" sz="1700">
              <a:solidFill>
                <a:srgbClr val="01010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8" name="Google Shape;228;g375a2d14a8c_3_134"/>
          <p:cNvSpPr txBox="1"/>
          <p:nvPr/>
        </p:nvSpPr>
        <p:spPr>
          <a:xfrm>
            <a:off x="560995" y="2830457"/>
            <a:ext cx="753501" cy="7957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39">
                <a:solidFill>
                  <a:srgbClr val="010101"/>
                </a:solidFill>
                <a:latin typeface="Fjalla One"/>
                <a:ea typeface="Fjalla One"/>
                <a:cs typeface="Fjalla One"/>
                <a:sym typeface="Fjalla One"/>
              </a:rPr>
              <a:t>01</a:t>
            </a:r>
            <a:endParaRPr sz="4939">
              <a:solidFill>
                <a:srgbClr val="01010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9" name="Google Shape;229;g375a2d14a8c_3_134"/>
          <p:cNvSpPr txBox="1"/>
          <p:nvPr/>
        </p:nvSpPr>
        <p:spPr>
          <a:xfrm>
            <a:off x="2220801" y="2830457"/>
            <a:ext cx="753501" cy="7957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39">
                <a:solidFill>
                  <a:srgbClr val="010101"/>
                </a:solidFill>
                <a:latin typeface="Fjalla One"/>
                <a:ea typeface="Fjalla One"/>
                <a:cs typeface="Fjalla One"/>
                <a:sym typeface="Fjalla One"/>
              </a:rPr>
              <a:t>02</a:t>
            </a:r>
            <a:endParaRPr sz="4939">
              <a:solidFill>
                <a:srgbClr val="01010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30" name="Google Shape;230;g375a2d14a8c_3_134"/>
          <p:cNvSpPr txBox="1"/>
          <p:nvPr/>
        </p:nvSpPr>
        <p:spPr>
          <a:xfrm>
            <a:off x="3880703" y="2830457"/>
            <a:ext cx="753501" cy="7957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39">
                <a:solidFill>
                  <a:srgbClr val="010101"/>
                </a:solidFill>
                <a:latin typeface="Fjalla One"/>
                <a:ea typeface="Fjalla One"/>
                <a:cs typeface="Fjalla One"/>
                <a:sym typeface="Fjalla One"/>
              </a:rPr>
              <a:t>03</a:t>
            </a:r>
            <a:endParaRPr sz="4939">
              <a:solidFill>
                <a:srgbClr val="01010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31" name="Google Shape;231;g375a2d14a8c_3_134"/>
          <p:cNvSpPr txBox="1"/>
          <p:nvPr/>
        </p:nvSpPr>
        <p:spPr>
          <a:xfrm>
            <a:off x="5537138" y="2830457"/>
            <a:ext cx="753501" cy="7957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39">
                <a:solidFill>
                  <a:srgbClr val="010101"/>
                </a:solidFill>
                <a:latin typeface="Fjalla One"/>
                <a:ea typeface="Fjalla One"/>
                <a:cs typeface="Fjalla One"/>
                <a:sym typeface="Fjalla One"/>
              </a:rPr>
              <a:t>04</a:t>
            </a:r>
            <a:endParaRPr sz="4939">
              <a:solidFill>
                <a:srgbClr val="01010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32" name="Google Shape;232;g375a2d14a8c_3_134"/>
          <p:cNvSpPr txBox="1"/>
          <p:nvPr>
            <p:ph idx="12" type="sldNum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75a2d14a8c_3_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366092"/>
              </a:gs>
            </a:gsLst>
            <a:lin ang="19801422" scaled="0"/>
          </a:gradFill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</a:rPr>
              <a:t>IMPLEMENTATION METHODOLOGY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238" name="Google Shape;238;g375a2d14a8c_3_61"/>
          <p:cNvSpPr/>
          <p:nvPr/>
        </p:nvSpPr>
        <p:spPr>
          <a:xfrm rot="10800000">
            <a:off x="1664583" y="2306557"/>
            <a:ext cx="1903800" cy="6024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E0F3FF"/>
              </a:gs>
              <a:gs pos="32000">
                <a:srgbClr val="E0F3FF"/>
              </a:gs>
              <a:gs pos="66000">
                <a:srgbClr val="FFFFFF"/>
              </a:gs>
              <a:gs pos="100000">
                <a:srgbClr val="FFFFFF"/>
              </a:gs>
            </a:gsLst>
            <a:lin ang="0" scaled="0"/>
          </a:gradFill>
          <a:ln cap="flat" cmpd="sng" w="6550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2750" lIns="62750" spcFirstLastPara="1" rIns="62750" wrap="square" tIns="6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">
              <a:latin typeface="Alef"/>
              <a:ea typeface="Alef"/>
              <a:cs typeface="Alef"/>
              <a:sym typeface="Alef"/>
            </a:endParaRPr>
          </a:p>
        </p:txBody>
      </p:sp>
      <p:sp>
        <p:nvSpPr>
          <p:cNvPr id="239" name="Google Shape;239;g375a2d14a8c_3_61"/>
          <p:cNvSpPr txBox="1"/>
          <p:nvPr/>
        </p:nvSpPr>
        <p:spPr>
          <a:xfrm>
            <a:off x="1823553" y="2310549"/>
            <a:ext cx="15552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Alef"/>
                <a:ea typeface="Alef"/>
                <a:cs typeface="Alef"/>
                <a:sym typeface="Alef"/>
              </a:rPr>
              <a:t>Requirement Analysis</a:t>
            </a:r>
            <a:endParaRPr b="1" sz="1200">
              <a:latin typeface="Alef"/>
              <a:ea typeface="Alef"/>
              <a:cs typeface="Alef"/>
              <a:sym typeface="Alef"/>
            </a:endParaRPr>
          </a:p>
        </p:txBody>
      </p:sp>
      <p:sp>
        <p:nvSpPr>
          <p:cNvPr id="240" name="Google Shape;240;g375a2d14a8c_3_61"/>
          <p:cNvSpPr/>
          <p:nvPr/>
        </p:nvSpPr>
        <p:spPr>
          <a:xfrm>
            <a:off x="2525358" y="2994454"/>
            <a:ext cx="1903800" cy="602400"/>
          </a:xfrm>
          <a:prstGeom prst="round2DiagRect">
            <a:avLst>
              <a:gd fmla="val 39969" name="adj1"/>
              <a:gd fmla="val 11193" name="adj2"/>
            </a:avLst>
          </a:prstGeom>
          <a:gradFill>
            <a:gsLst>
              <a:gs pos="0">
                <a:srgbClr val="E0F3FF"/>
              </a:gs>
              <a:gs pos="32000">
                <a:srgbClr val="E0F3FF"/>
              </a:gs>
              <a:gs pos="66000">
                <a:srgbClr val="FFFFFF"/>
              </a:gs>
              <a:gs pos="100000">
                <a:srgbClr val="FFFFFF"/>
              </a:gs>
            </a:gsLst>
            <a:lin ang="0" scaled="0"/>
          </a:gradFill>
          <a:ln cap="flat" cmpd="sng" w="6550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2750" lIns="62750" spcFirstLastPara="1" rIns="62750" wrap="square" tIns="6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">
              <a:latin typeface="Alef"/>
              <a:ea typeface="Alef"/>
              <a:cs typeface="Alef"/>
              <a:sym typeface="Alef"/>
            </a:endParaRPr>
          </a:p>
        </p:txBody>
      </p:sp>
      <p:sp>
        <p:nvSpPr>
          <p:cNvPr id="241" name="Google Shape;241;g375a2d14a8c_3_61"/>
          <p:cNvSpPr txBox="1"/>
          <p:nvPr/>
        </p:nvSpPr>
        <p:spPr>
          <a:xfrm>
            <a:off x="2684090" y="2988012"/>
            <a:ext cx="15552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Alef"/>
                <a:ea typeface="Alef"/>
                <a:cs typeface="Alef"/>
                <a:sym typeface="Alef"/>
              </a:rPr>
              <a:t>Design</a:t>
            </a:r>
            <a:endParaRPr b="1" sz="1200">
              <a:latin typeface="Alef"/>
              <a:ea typeface="Alef"/>
              <a:cs typeface="Alef"/>
              <a:sym typeface="Alef"/>
            </a:endParaRPr>
          </a:p>
        </p:txBody>
      </p:sp>
      <p:sp>
        <p:nvSpPr>
          <p:cNvPr id="242" name="Google Shape;242;g375a2d14a8c_3_61"/>
          <p:cNvSpPr/>
          <p:nvPr/>
        </p:nvSpPr>
        <p:spPr>
          <a:xfrm>
            <a:off x="3199922" y="3674516"/>
            <a:ext cx="1903800" cy="600600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E0F3FF"/>
              </a:gs>
              <a:gs pos="32000">
                <a:srgbClr val="E0F3FF"/>
              </a:gs>
              <a:gs pos="66000">
                <a:srgbClr val="FFFFFF"/>
              </a:gs>
              <a:gs pos="100000">
                <a:srgbClr val="FFFFFF"/>
              </a:gs>
            </a:gsLst>
            <a:lin ang="0" scaled="0"/>
          </a:gradFill>
          <a:ln cap="flat" cmpd="sng" w="6550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2750" lIns="62750" spcFirstLastPara="1" rIns="62750" wrap="square" tIns="6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">
              <a:latin typeface="Alef"/>
              <a:ea typeface="Alef"/>
              <a:cs typeface="Alef"/>
              <a:sym typeface="Alef"/>
            </a:endParaRPr>
          </a:p>
        </p:txBody>
      </p:sp>
      <p:sp>
        <p:nvSpPr>
          <p:cNvPr id="243" name="Google Shape;243;g375a2d14a8c_3_61"/>
          <p:cNvSpPr txBox="1"/>
          <p:nvPr/>
        </p:nvSpPr>
        <p:spPr>
          <a:xfrm>
            <a:off x="3358654" y="3678068"/>
            <a:ext cx="15552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Alef"/>
                <a:ea typeface="Alef"/>
                <a:cs typeface="Alef"/>
                <a:sym typeface="Alef"/>
              </a:rPr>
              <a:t>Development</a:t>
            </a:r>
            <a:endParaRPr b="1" sz="1200">
              <a:latin typeface="Alef"/>
              <a:ea typeface="Alef"/>
              <a:cs typeface="Alef"/>
              <a:sym typeface="Ale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86">
              <a:latin typeface="Alef"/>
              <a:ea typeface="Alef"/>
              <a:cs typeface="Alef"/>
              <a:sym typeface="Alef"/>
            </a:endParaRPr>
          </a:p>
        </p:txBody>
      </p:sp>
      <p:sp>
        <p:nvSpPr>
          <p:cNvPr id="244" name="Google Shape;244;g375a2d14a8c_3_61"/>
          <p:cNvSpPr/>
          <p:nvPr/>
        </p:nvSpPr>
        <p:spPr>
          <a:xfrm flipH="1">
            <a:off x="921873" y="1614900"/>
            <a:ext cx="1903800" cy="600600"/>
          </a:xfrm>
          <a:prstGeom prst="round2Diag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E0F3FF"/>
              </a:gs>
              <a:gs pos="32000">
                <a:srgbClr val="E0F3FF"/>
              </a:gs>
              <a:gs pos="66000">
                <a:srgbClr val="FFFFFF"/>
              </a:gs>
              <a:gs pos="100000">
                <a:srgbClr val="FFFFFF"/>
              </a:gs>
            </a:gsLst>
            <a:lin ang="0" scaled="0"/>
          </a:gradFill>
          <a:ln cap="flat" cmpd="sng" w="6550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2750" lIns="62750" spcFirstLastPara="1" rIns="62750" wrap="square" tIns="6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">
              <a:latin typeface="Alef"/>
              <a:ea typeface="Alef"/>
              <a:cs typeface="Alef"/>
              <a:sym typeface="Alef"/>
            </a:endParaRPr>
          </a:p>
        </p:txBody>
      </p:sp>
      <p:sp>
        <p:nvSpPr>
          <p:cNvPr id="245" name="Google Shape;245;g375a2d14a8c_3_61"/>
          <p:cNvSpPr txBox="1"/>
          <p:nvPr/>
        </p:nvSpPr>
        <p:spPr>
          <a:xfrm>
            <a:off x="1080843" y="1622116"/>
            <a:ext cx="17001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Alef"/>
                <a:ea typeface="Alef"/>
                <a:cs typeface="Alef"/>
                <a:sym typeface="Alef"/>
              </a:rPr>
              <a:t>Need Analysis</a:t>
            </a:r>
            <a:endParaRPr b="1" sz="1200">
              <a:latin typeface="Alef"/>
              <a:ea typeface="Alef"/>
              <a:cs typeface="Alef"/>
              <a:sym typeface="Alef"/>
            </a:endParaRPr>
          </a:p>
        </p:txBody>
      </p:sp>
      <p:sp>
        <p:nvSpPr>
          <p:cNvPr id="246" name="Google Shape;246;g375a2d14a8c_3_61"/>
          <p:cNvSpPr/>
          <p:nvPr/>
        </p:nvSpPr>
        <p:spPr>
          <a:xfrm rot="10800000">
            <a:off x="4814072" y="5106014"/>
            <a:ext cx="2118600" cy="6705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E0F3FF"/>
              </a:gs>
              <a:gs pos="32000">
                <a:srgbClr val="E0F3FF"/>
              </a:gs>
              <a:gs pos="66000">
                <a:srgbClr val="FFFFFF"/>
              </a:gs>
              <a:gs pos="100000">
                <a:srgbClr val="FFFFFF"/>
              </a:gs>
            </a:gsLst>
            <a:lin ang="0" scaled="0"/>
          </a:gradFill>
          <a:ln cap="flat" cmpd="sng" w="727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850" lIns="69850" spcFirstLastPara="1" rIns="69850" wrap="square" tIns="69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9">
              <a:latin typeface="Alef"/>
              <a:ea typeface="Alef"/>
              <a:cs typeface="Alef"/>
              <a:sym typeface="Alef"/>
            </a:endParaRPr>
          </a:p>
        </p:txBody>
      </p:sp>
      <p:sp>
        <p:nvSpPr>
          <p:cNvPr id="247" name="Google Shape;247;g375a2d14a8c_3_61"/>
          <p:cNvSpPr txBox="1"/>
          <p:nvPr/>
        </p:nvSpPr>
        <p:spPr>
          <a:xfrm>
            <a:off x="4990850" y="5110545"/>
            <a:ext cx="17310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Alef"/>
                <a:ea typeface="Alef"/>
                <a:cs typeface="Alef"/>
                <a:sym typeface="Alef"/>
              </a:rPr>
              <a:t>Deployment</a:t>
            </a:r>
            <a:endParaRPr b="1" sz="1200">
              <a:latin typeface="Alef"/>
              <a:ea typeface="Alef"/>
              <a:cs typeface="Alef"/>
              <a:sym typeface="Alef"/>
            </a:endParaRPr>
          </a:p>
        </p:txBody>
      </p:sp>
      <p:sp>
        <p:nvSpPr>
          <p:cNvPr id="248" name="Google Shape;248;g375a2d14a8c_3_61"/>
          <p:cNvSpPr/>
          <p:nvPr/>
        </p:nvSpPr>
        <p:spPr>
          <a:xfrm>
            <a:off x="6103545" y="5849545"/>
            <a:ext cx="2118600" cy="670500"/>
          </a:xfrm>
          <a:prstGeom prst="round2DiagRect">
            <a:avLst>
              <a:gd fmla="val 39969" name="adj1"/>
              <a:gd fmla="val 11193" name="adj2"/>
            </a:avLst>
          </a:prstGeom>
          <a:gradFill>
            <a:gsLst>
              <a:gs pos="0">
                <a:srgbClr val="E0F3FF"/>
              </a:gs>
              <a:gs pos="32000">
                <a:srgbClr val="E0F3FF"/>
              </a:gs>
              <a:gs pos="66000">
                <a:srgbClr val="FFFFFF"/>
              </a:gs>
              <a:gs pos="100000">
                <a:srgbClr val="FFFFFF"/>
              </a:gs>
            </a:gsLst>
            <a:lin ang="0" scaled="0"/>
          </a:gradFill>
          <a:ln cap="flat" cmpd="sng" w="727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850" lIns="69850" spcFirstLastPara="1" rIns="69850" wrap="square" tIns="69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9">
              <a:latin typeface="Alef"/>
              <a:ea typeface="Alef"/>
              <a:cs typeface="Alef"/>
              <a:sym typeface="Alef"/>
            </a:endParaRPr>
          </a:p>
        </p:txBody>
      </p:sp>
      <p:sp>
        <p:nvSpPr>
          <p:cNvPr id="249" name="Google Shape;249;g375a2d14a8c_3_61"/>
          <p:cNvSpPr txBox="1"/>
          <p:nvPr/>
        </p:nvSpPr>
        <p:spPr>
          <a:xfrm>
            <a:off x="6280197" y="5842375"/>
            <a:ext cx="17310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Alef"/>
                <a:ea typeface="Alef"/>
                <a:cs typeface="Alef"/>
                <a:sym typeface="Alef"/>
              </a:rPr>
              <a:t>Maintenance</a:t>
            </a:r>
            <a:endParaRPr b="1" sz="1200">
              <a:latin typeface="Alef"/>
              <a:ea typeface="Alef"/>
              <a:cs typeface="Alef"/>
              <a:sym typeface="Alef"/>
            </a:endParaRPr>
          </a:p>
        </p:txBody>
      </p:sp>
      <p:sp>
        <p:nvSpPr>
          <p:cNvPr id="250" name="Google Shape;250;g375a2d14a8c_3_61"/>
          <p:cNvSpPr/>
          <p:nvPr/>
        </p:nvSpPr>
        <p:spPr>
          <a:xfrm flipH="1">
            <a:off x="3899035" y="4356978"/>
            <a:ext cx="2118600" cy="668400"/>
          </a:xfrm>
          <a:prstGeom prst="round2Diag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E0F3FF"/>
              </a:gs>
              <a:gs pos="32000">
                <a:srgbClr val="E0F3FF"/>
              </a:gs>
              <a:gs pos="66000">
                <a:srgbClr val="FFFFFF"/>
              </a:gs>
              <a:gs pos="100000">
                <a:srgbClr val="FFFFFF"/>
              </a:gs>
            </a:gsLst>
            <a:lin ang="0" scaled="0"/>
          </a:gradFill>
          <a:ln cap="flat" cmpd="sng" w="727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850" lIns="69850" spcFirstLastPara="1" rIns="69850" wrap="square" tIns="69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9">
              <a:latin typeface="Alef"/>
              <a:ea typeface="Alef"/>
              <a:cs typeface="Alef"/>
              <a:sym typeface="Alef"/>
            </a:endParaRPr>
          </a:p>
        </p:txBody>
      </p:sp>
      <p:sp>
        <p:nvSpPr>
          <p:cNvPr id="251" name="Google Shape;251;g375a2d14a8c_3_61"/>
          <p:cNvSpPr txBox="1"/>
          <p:nvPr/>
        </p:nvSpPr>
        <p:spPr>
          <a:xfrm>
            <a:off x="4075814" y="4365009"/>
            <a:ext cx="18918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Alef"/>
                <a:ea typeface="Alef"/>
                <a:cs typeface="Alef"/>
                <a:sym typeface="Alef"/>
              </a:rPr>
              <a:t>Testing</a:t>
            </a:r>
            <a:endParaRPr b="1" sz="1200">
              <a:latin typeface="Alef"/>
              <a:ea typeface="Alef"/>
              <a:cs typeface="Alef"/>
              <a:sym typeface="Alef"/>
            </a:endParaRPr>
          </a:p>
        </p:txBody>
      </p:sp>
      <p:sp>
        <p:nvSpPr>
          <p:cNvPr id="252" name="Google Shape;252;g375a2d14a8c_3_61"/>
          <p:cNvSpPr/>
          <p:nvPr/>
        </p:nvSpPr>
        <p:spPr>
          <a:xfrm rot="5400000">
            <a:off x="2725775" y="1938450"/>
            <a:ext cx="468000" cy="268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375a2d14a8c_3_61"/>
          <p:cNvSpPr/>
          <p:nvPr/>
        </p:nvSpPr>
        <p:spPr>
          <a:xfrm rot="5400000">
            <a:off x="5917725" y="4737925"/>
            <a:ext cx="468000" cy="268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g375a2d14a8c_3_61"/>
          <p:cNvSpPr/>
          <p:nvPr/>
        </p:nvSpPr>
        <p:spPr>
          <a:xfrm rot="5400000">
            <a:off x="5003825" y="3988875"/>
            <a:ext cx="468000" cy="268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g375a2d14a8c_3_61"/>
          <p:cNvSpPr/>
          <p:nvPr/>
        </p:nvSpPr>
        <p:spPr>
          <a:xfrm rot="5400000">
            <a:off x="4338000" y="3294900"/>
            <a:ext cx="468000" cy="268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g375a2d14a8c_3_61"/>
          <p:cNvSpPr/>
          <p:nvPr/>
        </p:nvSpPr>
        <p:spPr>
          <a:xfrm rot="5400000">
            <a:off x="3468475" y="2619900"/>
            <a:ext cx="468000" cy="268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g375a2d14a8c_3_61"/>
          <p:cNvSpPr/>
          <p:nvPr/>
        </p:nvSpPr>
        <p:spPr>
          <a:xfrm rot="5400000">
            <a:off x="6832775" y="5481450"/>
            <a:ext cx="468000" cy="268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g375a2d14a8c_3_61"/>
          <p:cNvSpPr txBox="1"/>
          <p:nvPr/>
        </p:nvSpPr>
        <p:spPr>
          <a:xfrm>
            <a:off x="951450" y="6311750"/>
            <a:ext cx="32994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Figure: Waterfall Model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375a2d14a8c_3_61"/>
          <p:cNvSpPr txBox="1"/>
          <p:nvPr>
            <p:ph idx="12" type="sldNum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7897e944dc_0_0"/>
          <p:cNvSpPr txBox="1"/>
          <p:nvPr/>
        </p:nvSpPr>
        <p:spPr>
          <a:xfrm>
            <a:off x="3985765" y="1525605"/>
            <a:ext cx="1296000" cy="215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1C4587"/>
              </a:gs>
            </a:gsLst>
            <a:lin ang="5400012" scaled="0"/>
          </a:gradFill>
          <a:ln>
            <a:noFill/>
          </a:ln>
        </p:spPr>
        <p:txBody>
          <a:bodyPr anchorCtr="0" anchor="ctr" bIns="42675" lIns="42675" spcFirstLastPara="1" rIns="42675" wrap="square" tIns="42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3">
                <a:solidFill>
                  <a:srgbClr val="FFFFFF"/>
                </a:solidFill>
              </a:rPr>
              <a:t>Stage Analysis</a:t>
            </a:r>
            <a:endParaRPr sz="653">
              <a:solidFill>
                <a:srgbClr val="FFFFFF"/>
              </a:solidFill>
            </a:endParaRPr>
          </a:p>
        </p:txBody>
      </p:sp>
      <p:sp>
        <p:nvSpPr>
          <p:cNvPr id="265" name="Google Shape;265;g37897e944dc_0_0"/>
          <p:cNvSpPr txBox="1"/>
          <p:nvPr/>
        </p:nvSpPr>
        <p:spPr>
          <a:xfrm>
            <a:off x="3055310" y="2022592"/>
            <a:ext cx="735600" cy="215400"/>
          </a:xfrm>
          <a:prstGeom prst="rect">
            <a:avLst/>
          </a:prstGeom>
          <a:noFill/>
          <a:ln cap="flat" cmpd="sng" w="887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6"/>
              <a:t>Need Analysis</a:t>
            </a:r>
            <a:endParaRPr sz="546"/>
          </a:p>
        </p:txBody>
      </p:sp>
      <p:sp>
        <p:nvSpPr>
          <p:cNvPr id="266" name="Google Shape;266;g37897e944dc_0_0"/>
          <p:cNvSpPr txBox="1"/>
          <p:nvPr/>
        </p:nvSpPr>
        <p:spPr>
          <a:xfrm>
            <a:off x="3858474" y="2022592"/>
            <a:ext cx="735600" cy="215400"/>
          </a:xfrm>
          <a:prstGeom prst="rect">
            <a:avLst/>
          </a:prstGeom>
          <a:noFill/>
          <a:ln cap="flat" cmpd="sng" w="887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6"/>
              <a:t>Technology Analysis</a:t>
            </a:r>
            <a:endParaRPr sz="546"/>
          </a:p>
        </p:txBody>
      </p:sp>
      <p:sp>
        <p:nvSpPr>
          <p:cNvPr id="267" name="Google Shape;267;g37897e944dc_0_0"/>
          <p:cNvSpPr txBox="1"/>
          <p:nvPr/>
        </p:nvSpPr>
        <p:spPr>
          <a:xfrm>
            <a:off x="4657728" y="2022592"/>
            <a:ext cx="735600" cy="215400"/>
          </a:xfrm>
          <a:prstGeom prst="rect">
            <a:avLst/>
          </a:prstGeom>
          <a:noFill/>
          <a:ln cap="flat" cmpd="sng" w="887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6"/>
              <a:t>Media Analysis</a:t>
            </a:r>
            <a:endParaRPr sz="546"/>
          </a:p>
        </p:txBody>
      </p:sp>
      <p:sp>
        <p:nvSpPr>
          <p:cNvPr id="268" name="Google Shape;268;g37897e944dc_0_0"/>
          <p:cNvSpPr txBox="1"/>
          <p:nvPr/>
        </p:nvSpPr>
        <p:spPr>
          <a:xfrm>
            <a:off x="5476545" y="2022592"/>
            <a:ext cx="735600" cy="215400"/>
          </a:xfrm>
          <a:prstGeom prst="rect">
            <a:avLst/>
          </a:prstGeom>
          <a:noFill/>
          <a:ln cap="flat" cmpd="sng" w="887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6"/>
              <a:t>Data Analysis</a:t>
            </a:r>
            <a:endParaRPr sz="546"/>
          </a:p>
        </p:txBody>
      </p:sp>
      <p:sp>
        <p:nvSpPr>
          <p:cNvPr id="269" name="Google Shape;269;g37897e944dc_0_0"/>
          <p:cNvSpPr txBox="1"/>
          <p:nvPr/>
        </p:nvSpPr>
        <p:spPr>
          <a:xfrm>
            <a:off x="3757098" y="2413444"/>
            <a:ext cx="417900" cy="130200"/>
          </a:xfrm>
          <a:prstGeom prst="rect">
            <a:avLst/>
          </a:prstGeom>
          <a:noFill/>
          <a:ln cap="flat" cmpd="sng" w="707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025" lIns="34025" spcFirstLastPara="1" rIns="34025" wrap="square" tIns="34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1"/>
              <a:t>Software</a:t>
            </a:r>
            <a:endParaRPr sz="521"/>
          </a:p>
        </p:txBody>
      </p:sp>
      <p:sp>
        <p:nvSpPr>
          <p:cNvPr id="270" name="Google Shape;270;g37897e944dc_0_0"/>
          <p:cNvSpPr txBox="1"/>
          <p:nvPr/>
        </p:nvSpPr>
        <p:spPr>
          <a:xfrm>
            <a:off x="4255758" y="2413444"/>
            <a:ext cx="417900" cy="130200"/>
          </a:xfrm>
          <a:prstGeom prst="rect">
            <a:avLst/>
          </a:prstGeom>
          <a:noFill/>
          <a:ln cap="flat" cmpd="sng" w="707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025" lIns="34025" spcFirstLastPara="1" rIns="34025" wrap="square" tIns="34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1"/>
              <a:t>Hardware</a:t>
            </a:r>
            <a:endParaRPr sz="521"/>
          </a:p>
        </p:txBody>
      </p:sp>
      <p:cxnSp>
        <p:nvCxnSpPr>
          <p:cNvPr id="271" name="Google Shape;271;g37897e944dc_0_0"/>
          <p:cNvCxnSpPr>
            <a:stCxn id="266" idx="2"/>
            <a:endCxn id="270" idx="0"/>
          </p:cNvCxnSpPr>
          <p:nvPr/>
        </p:nvCxnSpPr>
        <p:spPr>
          <a:xfrm>
            <a:off x="4226274" y="2237992"/>
            <a:ext cx="238500" cy="175500"/>
          </a:xfrm>
          <a:prstGeom prst="straightConnector1">
            <a:avLst/>
          </a:prstGeom>
          <a:noFill/>
          <a:ln cap="flat" cmpd="sng" w="44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" name="Google Shape;272;g37897e944dc_0_0"/>
          <p:cNvCxnSpPr>
            <a:stCxn id="266" idx="2"/>
            <a:endCxn id="269" idx="0"/>
          </p:cNvCxnSpPr>
          <p:nvPr/>
        </p:nvCxnSpPr>
        <p:spPr>
          <a:xfrm flipH="1">
            <a:off x="3966174" y="2237992"/>
            <a:ext cx="260100" cy="175500"/>
          </a:xfrm>
          <a:prstGeom prst="straightConnector1">
            <a:avLst/>
          </a:prstGeom>
          <a:noFill/>
          <a:ln cap="flat" cmpd="sng" w="44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g37897e944dc_0_0"/>
          <p:cNvSpPr txBox="1"/>
          <p:nvPr/>
        </p:nvSpPr>
        <p:spPr>
          <a:xfrm>
            <a:off x="5635602" y="2413444"/>
            <a:ext cx="417900" cy="130200"/>
          </a:xfrm>
          <a:prstGeom prst="rect">
            <a:avLst/>
          </a:prstGeom>
          <a:noFill/>
          <a:ln cap="flat" cmpd="sng" w="707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025" lIns="34025" spcFirstLastPara="1" rIns="34025" wrap="square" tIns="34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1"/>
              <a:t>Survey</a:t>
            </a:r>
            <a:endParaRPr sz="521"/>
          </a:p>
        </p:txBody>
      </p:sp>
      <p:cxnSp>
        <p:nvCxnSpPr>
          <p:cNvPr id="274" name="Google Shape;274;g37897e944dc_0_0"/>
          <p:cNvCxnSpPr>
            <a:stCxn id="273" idx="0"/>
            <a:endCxn id="268" idx="2"/>
          </p:cNvCxnSpPr>
          <p:nvPr/>
        </p:nvCxnSpPr>
        <p:spPr>
          <a:xfrm rot="10800000">
            <a:off x="5844252" y="2237944"/>
            <a:ext cx="300" cy="175500"/>
          </a:xfrm>
          <a:prstGeom prst="straightConnector1">
            <a:avLst/>
          </a:prstGeom>
          <a:noFill/>
          <a:ln cap="flat" cmpd="sng" w="44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" name="Google Shape;275;g37897e944dc_0_0"/>
          <p:cNvCxnSpPr>
            <a:stCxn id="265" idx="0"/>
          </p:cNvCxnSpPr>
          <p:nvPr/>
        </p:nvCxnSpPr>
        <p:spPr>
          <a:xfrm rot="10800000">
            <a:off x="3423110" y="1829992"/>
            <a:ext cx="0" cy="192600"/>
          </a:xfrm>
          <a:prstGeom prst="straightConnector1">
            <a:avLst/>
          </a:prstGeom>
          <a:noFill/>
          <a:ln cap="flat" cmpd="sng" w="44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" name="Google Shape;276;g37897e944dc_0_0"/>
          <p:cNvCxnSpPr/>
          <p:nvPr/>
        </p:nvCxnSpPr>
        <p:spPr>
          <a:xfrm>
            <a:off x="3428938" y="1839120"/>
            <a:ext cx="2415900" cy="0"/>
          </a:xfrm>
          <a:prstGeom prst="straightConnector1">
            <a:avLst/>
          </a:prstGeom>
          <a:noFill/>
          <a:ln cap="flat" cmpd="sng" w="44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" name="Google Shape;277;g37897e944dc_0_0"/>
          <p:cNvCxnSpPr>
            <a:stCxn id="268" idx="0"/>
          </p:cNvCxnSpPr>
          <p:nvPr/>
        </p:nvCxnSpPr>
        <p:spPr>
          <a:xfrm rot="10800000">
            <a:off x="5844345" y="1838992"/>
            <a:ext cx="0" cy="183600"/>
          </a:xfrm>
          <a:prstGeom prst="straightConnector1">
            <a:avLst/>
          </a:prstGeom>
          <a:noFill/>
          <a:ln cap="flat" cmpd="sng" w="44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Google Shape;278;g37897e944dc_0_0"/>
          <p:cNvCxnSpPr>
            <a:stCxn id="264" idx="2"/>
          </p:cNvCxnSpPr>
          <p:nvPr/>
        </p:nvCxnSpPr>
        <p:spPr>
          <a:xfrm>
            <a:off x="4633765" y="1741005"/>
            <a:ext cx="0" cy="104700"/>
          </a:xfrm>
          <a:prstGeom prst="straightConnector1">
            <a:avLst/>
          </a:prstGeom>
          <a:noFill/>
          <a:ln cap="flat" cmpd="sng" w="44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g37897e944dc_0_0"/>
          <p:cNvCxnSpPr>
            <a:stCxn id="266" idx="0"/>
          </p:cNvCxnSpPr>
          <p:nvPr/>
        </p:nvCxnSpPr>
        <p:spPr>
          <a:xfrm rot="10800000">
            <a:off x="4226274" y="1840492"/>
            <a:ext cx="0" cy="182100"/>
          </a:xfrm>
          <a:prstGeom prst="straightConnector1">
            <a:avLst/>
          </a:prstGeom>
          <a:noFill/>
          <a:ln cap="flat" cmpd="sng" w="44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g37897e944dc_0_0"/>
          <p:cNvCxnSpPr>
            <a:stCxn id="267" idx="0"/>
          </p:cNvCxnSpPr>
          <p:nvPr/>
        </p:nvCxnSpPr>
        <p:spPr>
          <a:xfrm rot="10800000">
            <a:off x="5025528" y="1833292"/>
            <a:ext cx="0" cy="189300"/>
          </a:xfrm>
          <a:prstGeom prst="straightConnector1">
            <a:avLst/>
          </a:prstGeom>
          <a:noFill/>
          <a:ln cap="flat" cmpd="sng" w="44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" name="Google Shape;281;g37897e944dc_0_0"/>
          <p:cNvSpPr txBox="1"/>
          <p:nvPr/>
        </p:nvSpPr>
        <p:spPr>
          <a:xfrm>
            <a:off x="2116482" y="3032641"/>
            <a:ext cx="1296000" cy="215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1C4587"/>
              </a:gs>
            </a:gsLst>
            <a:lin ang="5400012" scaled="0"/>
          </a:gradFill>
          <a:ln>
            <a:noFill/>
          </a:ln>
        </p:spPr>
        <p:txBody>
          <a:bodyPr anchorCtr="0" anchor="ctr" bIns="42675" lIns="42675" spcFirstLastPara="1" rIns="42675" wrap="square" tIns="42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3">
                <a:solidFill>
                  <a:srgbClr val="FFFFFF"/>
                </a:solidFill>
              </a:rPr>
              <a:t>Design</a:t>
            </a:r>
            <a:endParaRPr sz="653">
              <a:solidFill>
                <a:srgbClr val="FFFFFF"/>
              </a:solidFill>
            </a:endParaRPr>
          </a:p>
        </p:txBody>
      </p:sp>
      <p:sp>
        <p:nvSpPr>
          <p:cNvPr id="282" name="Google Shape;282;g37897e944dc_0_0"/>
          <p:cNvSpPr txBox="1"/>
          <p:nvPr/>
        </p:nvSpPr>
        <p:spPr>
          <a:xfrm>
            <a:off x="5737761" y="2955900"/>
            <a:ext cx="1296000" cy="215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1C4587"/>
              </a:gs>
            </a:gsLst>
            <a:lin ang="5400012" scaled="0"/>
          </a:gradFill>
          <a:ln>
            <a:noFill/>
          </a:ln>
        </p:spPr>
        <p:txBody>
          <a:bodyPr anchorCtr="0" anchor="ctr" bIns="42675" lIns="42675" spcFirstLastPara="1" rIns="42675" wrap="square" tIns="42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3">
                <a:solidFill>
                  <a:srgbClr val="FFFFFF"/>
                </a:solidFill>
              </a:rPr>
              <a:t>Development</a:t>
            </a:r>
            <a:endParaRPr sz="653">
              <a:solidFill>
                <a:srgbClr val="FFFFFF"/>
              </a:solidFill>
            </a:endParaRPr>
          </a:p>
        </p:txBody>
      </p:sp>
      <p:sp>
        <p:nvSpPr>
          <p:cNvPr id="283" name="Google Shape;283;g37897e944dc_0_0"/>
          <p:cNvSpPr txBox="1"/>
          <p:nvPr/>
        </p:nvSpPr>
        <p:spPr>
          <a:xfrm>
            <a:off x="3256044" y="3744934"/>
            <a:ext cx="735600" cy="215400"/>
          </a:xfrm>
          <a:prstGeom prst="rect">
            <a:avLst/>
          </a:prstGeom>
          <a:noFill/>
          <a:ln cap="flat" cmpd="sng" w="887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6"/>
              <a:t>Animation,Rewards, Video,Sounds</a:t>
            </a:r>
            <a:endParaRPr sz="546"/>
          </a:p>
        </p:txBody>
      </p:sp>
      <p:sp>
        <p:nvSpPr>
          <p:cNvPr id="284" name="Google Shape;284;g37897e944dc_0_0"/>
          <p:cNvSpPr txBox="1"/>
          <p:nvPr/>
        </p:nvSpPr>
        <p:spPr>
          <a:xfrm>
            <a:off x="2396640" y="3744934"/>
            <a:ext cx="735600" cy="215400"/>
          </a:xfrm>
          <a:prstGeom prst="rect">
            <a:avLst/>
          </a:prstGeom>
          <a:noFill/>
          <a:ln cap="flat" cmpd="sng" w="887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6"/>
              <a:t>Course Module</a:t>
            </a:r>
            <a:endParaRPr sz="546"/>
          </a:p>
        </p:txBody>
      </p:sp>
      <p:sp>
        <p:nvSpPr>
          <p:cNvPr id="285" name="Google Shape;285;g37897e944dc_0_0"/>
          <p:cNvSpPr txBox="1"/>
          <p:nvPr/>
        </p:nvSpPr>
        <p:spPr>
          <a:xfrm>
            <a:off x="1537236" y="3744934"/>
            <a:ext cx="735600" cy="215400"/>
          </a:xfrm>
          <a:prstGeom prst="rect">
            <a:avLst/>
          </a:prstGeom>
          <a:noFill/>
          <a:ln cap="flat" cmpd="sng" w="887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6"/>
              <a:t>User-Interface</a:t>
            </a:r>
            <a:endParaRPr sz="546"/>
          </a:p>
        </p:txBody>
      </p:sp>
      <p:sp>
        <p:nvSpPr>
          <p:cNvPr id="286" name="Google Shape;286;g37897e944dc_0_0"/>
          <p:cNvSpPr/>
          <p:nvPr/>
        </p:nvSpPr>
        <p:spPr>
          <a:xfrm>
            <a:off x="2467177" y="3388787"/>
            <a:ext cx="594300" cy="215400"/>
          </a:xfrm>
          <a:prstGeom prst="ellipse">
            <a:avLst/>
          </a:prstGeom>
          <a:noFill/>
          <a:ln cap="flat" cmpd="sng" w="887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2675" lIns="42675" spcFirstLastPara="1" rIns="42675" wrap="square" tIns="42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3"/>
              <a:t>Website</a:t>
            </a:r>
            <a:endParaRPr sz="653"/>
          </a:p>
        </p:txBody>
      </p:sp>
      <p:cxnSp>
        <p:nvCxnSpPr>
          <p:cNvPr id="287" name="Google Shape;287;g37897e944dc_0_0"/>
          <p:cNvCxnSpPr>
            <a:stCxn id="281" idx="2"/>
            <a:endCxn id="286" idx="0"/>
          </p:cNvCxnSpPr>
          <p:nvPr/>
        </p:nvCxnSpPr>
        <p:spPr>
          <a:xfrm flipH="1">
            <a:off x="2764182" y="3248041"/>
            <a:ext cx="300" cy="140700"/>
          </a:xfrm>
          <a:prstGeom prst="straightConnector1">
            <a:avLst/>
          </a:prstGeom>
          <a:noFill/>
          <a:ln cap="flat" cmpd="sng" w="44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g37897e944dc_0_0"/>
          <p:cNvCxnSpPr>
            <a:stCxn id="286" idx="3"/>
            <a:endCxn id="285" idx="0"/>
          </p:cNvCxnSpPr>
          <p:nvPr/>
        </p:nvCxnSpPr>
        <p:spPr>
          <a:xfrm flipH="1">
            <a:off x="1905011" y="3572643"/>
            <a:ext cx="649200" cy="172200"/>
          </a:xfrm>
          <a:prstGeom prst="straightConnector1">
            <a:avLst/>
          </a:prstGeom>
          <a:noFill/>
          <a:ln cap="flat" cmpd="sng" w="44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g37897e944dc_0_0"/>
          <p:cNvCxnSpPr>
            <a:stCxn id="286" idx="4"/>
            <a:endCxn id="284" idx="0"/>
          </p:cNvCxnSpPr>
          <p:nvPr/>
        </p:nvCxnSpPr>
        <p:spPr>
          <a:xfrm>
            <a:off x="2764327" y="3604187"/>
            <a:ext cx="0" cy="140700"/>
          </a:xfrm>
          <a:prstGeom prst="straightConnector1">
            <a:avLst/>
          </a:prstGeom>
          <a:noFill/>
          <a:ln cap="flat" cmpd="sng" w="44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" name="Google Shape;290;g37897e944dc_0_0"/>
          <p:cNvCxnSpPr>
            <a:stCxn id="286" idx="5"/>
            <a:endCxn id="283" idx="0"/>
          </p:cNvCxnSpPr>
          <p:nvPr/>
        </p:nvCxnSpPr>
        <p:spPr>
          <a:xfrm>
            <a:off x="2974444" y="3572643"/>
            <a:ext cx="649500" cy="172200"/>
          </a:xfrm>
          <a:prstGeom prst="straightConnector1">
            <a:avLst/>
          </a:prstGeom>
          <a:noFill/>
          <a:ln cap="flat" cmpd="sng" w="44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g37897e944dc_0_0"/>
          <p:cNvSpPr txBox="1"/>
          <p:nvPr/>
        </p:nvSpPr>
        <p:spPr>
          <a:xfrm>
            <a:off x="5917183" y="3860503"/>
            <a:ext cx="924000" cy="215400"/>
          </a:xfrm>
          <a:prstGeom prst="rect">
            <a:avLst/>
          </a:prstGeom>
          <a:noFill/>
          <a:ln cap="flat" cmpd="sng" w="887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6"/>
              <a:t>Games/Animation</a:t>
            </a:r>
            <a:endParaRPr sz="546"/>
          </a:p>
        </p:txBody>
      </p:sp>
      <p:sp>
        <p:nvSpPr>
          <p:cNvPr id="292" name="Google Shape;292;g37897e944dc_0_0"/>
          <p:cNvSpPr txBox="1"/>
          <p:nvPr/>
        </p:nvSpPr>
        <p:spPr>
          <a:xfrm>
            <a:off x="6841276" y="3461024"/>
            <a:ext cx="735600" cy="215400"/>
          </a:xfrm>
          <a:prstGeom prst="rect">
            <a:avLst/>
          </a:prstGeom>
          <a:noFill/>
          <a:ln cap="flat" cmpd="sng" w="887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6"/>
              <a:t>Courses</a:t>
            </a:r>
            <a:endParaRPr sz="546"/>
          </a:p>
        </p:txBody>
      </p:sp>
      <p:sp>
        <p:nvSpPr>
          <p:cNvPr id="293" name="Google Shape;293;g37897e944dc_0_0"/>
          <p:cNvSpPr txBox="1"/>
          <p:nvPr/>
        </p:nvSpPr>
        <p:spPr>
          <a:xfrm>
            <a:off x="6017919" y="3461024"/>
            <a:ext cx="735600" cy="215400"/>
          </a:xfrm>
          <a:prstGeom prst="rect">
            <a:avLst/>
          </a:prstGeom>
          <a:noFill/>
          <a:ln cap="flat" cmpd="sng" w="887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6"/>
              <a:t>Website</a:t>
            </a:r>
            <a:endParaRPr sz="546"/>
          </a:p>
        </p:txBody>
      </p:sp>
      <p:sp>
        <p:nvSpPr>
          <p:cNvPr id="294" name="Google Shape;294;g37897e944dc_0_0"/>
          <p:cNvSpPr txBox="1"/>
          <p:nvPr/>
        </p:nvSpPr>
        <p:spPr>
          <a:xfrm>
            <a:off x="5181325" y="3461024"/>
            <a:ext cx="735600" cy="215400"/>
          </a:xfrm>
          <a:prstGeom prst="rect">
            <a:avLst/>
          </a:prstGeom>
          <a:noFill/>
          <a:ln cap="flat" cmpd="sng" w="887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6"/>
              <a:t>Coding</a:t>
            </a:r>
            <a:endParaRPr sz="546"/>
          </a:p>
        </p:txBody>
      </p:sp>
      <p:cxnSp>
        <p:nvCxnSpPr>
          <p:cNvPr id="295" name="Google Shape;295;g37897e944dc_0_0"/>
          <p:cNvCxnSpPr>
            <a:stCxn id="294" idx="0"/>
          </p:cNvCxnSpPr>
          <p:nvPr/>
        </p:nvCxnSpPr>
        <p:spPr>
          <a:xfrm rot="10800000">
            <a:off x="5549125" y="3343424"/>
            <a:ext cx="0" cy="117600"/>
          </a:xfrm>
          <a:prstGeom prst="straightConnector1">
            <a:avLst/>
          </a:prstGeom>
          <a:noFill/>
          <a:ln cap="flat" cmpd="sng" w="44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" name="Google Shape;296;g37897e944dc_0_0"/>
          <p:cNvCxnSpPr/>
          <p:nvPr/>
        </p:nvCxnSpPr>
        <p:spPr>
          <a:xfrm>
            <a:off x="5544681" y="3341301"/>
            <a:ext cx="1662600" cy="0"/>
          </a:xfrm>
          <a:prstGeom prst="straightConnector1">
            <a:avLst/>
          </a:prstGeom>
          <a:noFill/>
          <a:ln cap="flat" cmpd="sng" w="44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g37897e944dc_0_0"/>
          <p:cNvCxnSpPr>
            <a:stCxn id="292" idx="0"/>
          </p:cNvCxnSpPr>
          <p:nvPr/>
        </p:nvCxnSpPr>
        <p:spPr>
          <a:xfrm rot="10800000">
            <a:off x="7209076" y="3342224"/>
            <a:ext cx="0" cy="118800"/>
          </a:xfrm>
          <a:prstGeom prst="straightConnector1">
            <a:avLst/>
          </a:prstGeom>
          <a:noFill/>
          <a:ln cap="flat" cmpd="sng" w="44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" name="Google Shape;298;g37897e944dc_0_0"/>
          <p:cNvCxnSpPr>
            <a:stCxn id="282" idx="2"/>
          </p:cNvCxnSpPr>
          <p:nvPr/>
        </p:nvCxnSpPr>
        <p:spPr>
          <a:xfrm>
            <a:off x="6385761" y="3171300"/>
            <a:ext cx="0" cy="172500"/>
          </a:xfrm>
          <a:prstGeom prst="straightConnector1">
            <a:avLst/>
          </a:prstGeom>
          <a:noFill/>
          <a:ln cap="flat" cmpd="sng" w="44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g37897e944dc_0_0"/>
          <p:cNvCxnSpPr>
            <a:stCxn id="293" idx="0"/>
          </p:cNvCxnSpPr>
          <p:nvPr/>
        </p:nvCxnSpPr>
        <p:spPr>
          <a:xfrm rot="10800000">
            <a:off x="6385719" y="3347324"/>
            <a:ext cx="0" cy="113700"/>
          </a:xfrm>
          <a:prstGeom prst="straightConnector1">
            <a:avLst/>
          </a:prstGeom>
          <a:noFill/>
          <a:ln cap="flat" cmpd="sng" w="44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g37897e944dc_0_0"/>
          <p:cNvCxnSpPr>
            <a:stCxn id="294" idx="2"/>
          </p:cNvCxnSpPr>
          <p:nvPr/>
        </p:nvCxnSpPr>
        <p:spPr>
          <a:xfrm>
            <a:off x="5549125" y="3676424"/>
            <a:ext cx="0" cy="287400"/>
          </a:xfrm>
          <a:prstGeom prst="straightConnector1">
            <a:avLst/>
          </a:prstGeom>
          <a:noFill/>
          <a:ln cap="flat" cmpd="sng" w="44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g37897e944dc_0_0"/>
          <p:cNvCxnSpPr>
            <a:stCxn id="291" idx="1"/>
          </p:cNvCxnSpPr>
          <p:nvPr/>
        </p:nvCxnSpPr>
        <p:spPr>
          <a:xfrm rot="10800000">
            <a:off x="5545483" y="3968203"/>
            <a:ext cx="371700" cy="0"/>
          </a:xfrm>
          <a:prstGeom prst="straightConnector1">
            <a:avLst/>
          </a:prstGeom>
          <a:noFill/>
          <a:ln cap="flat" cmpd="sng" w="44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" name="Google Shape;302;g37897e944dc_0_0"/>
          <p:cNvCxnSpPr>
            <a:stCxn id="291" idx="3"/>
          </p:cNvCxnSpPr>
          <p:nvPr/>
        </p:nvCxnSpPr>
        <p:spPr>
          <a:xfrm>
            <a:off x="6841183" y="3968203"/>
            <a:ext cx="367200" cy="0"/>
          </a:xfrm>
          <a:prstGeom prst="straightConnector1">
            <a:avLst/>
          </a:prstGeom>
          <a:noFill/>
          <a:ln cap="flat" cmpd="sng" w="44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g37897e944dc_0_0"/>
          <p:cNvCxnSpPr>
            <a:stCxn id="292" idx="2"/>
          </p:cNvCxnSpPr>
          <p:nvPr/>
        </p:nvCxnSpPr>
        <p:spPr>
          <a:xfrm>
            <a:off x="7209076" y="3676424"/>
            <a:ext cx="0" cy="294000"/>
          </a:xfrm>
          <a:prstGeom prst="straightConnector1">
            <a:avLst/>
          </a:prstGeom>
          <a:noFill/>
          <a:ln cap="flat" cmpd="sng" w="44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g37897e944dc_0_0"/>
          <p:cNvCxnSpPr>
            <a:stCxn id="293" idx="2"/>
            <a:endCxn id="291" idx="0"/>
          </p:cNvCxnSpPr>
          <p:nvPr/>
        </p:nvCxnSpPr>
        <p:spPr>
          <a:xfrm flipH="1">
            <a:off x="6379119" y="3676424"/>
            <a:ext cx="6600" cy="184200"/>
          </a:xfrm>
          <a:prstGeom prst="straightConnector1">
            <a:avLst/>
          </a:prstGeom>
          <a:noFill/>
          <a:ln cap="flat" cmpd="sng" w="44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5" name="Google Shape;305;g37897e944dc_0_0"/>
          <p:cNvSpPr txBox="1"/>
          <p:nvPr/>
        </p:nvSpPr>
        <p:spPr>
          <a:xfrm>
            <a:off x="3997988" y="4513800"/>
            <a:ext cx="1296000" cy="215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1C4587"/>
              </a:gs>
            </a:gsLst>
            <a:lin ang="5400012" scaled="0"/>
          </a:gradFill>
          <a:ln>
            <a:noFill/>
          </a:ln>
        </p:spPr>
        <p:txBody>
          <a:bodyPr anchorCtr="0" anchor="ctr" bIns="42675" lIns="42675" spcFirstLastPara="1" rIns="42675" wrap="square" tIns="42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3">
                <a:solidFill>
                  <a:srgbClr val="FFFFFF"/>
                </a:solidFill>
              </a:rPr>
              <a:t>Implementation</a:t>
            </a:r>
            <a:endParaRPr sz="653">
              <a:solidFill>
                <a:srgbClr val="FFFFFF"/>
              </a:solidFill>
            </a:endParaRPr>
          </a:p>
        </p:txBody>
      </p:sp>
      <p:sp>
        <p:nvSpPr>
          <p:cNvPr id="306" name="Google Shape;306;g37897e944dc_0_0"/>
          <p:cNvSpPr txBox="1"/>
          <p:nvPr/>
        </p:nvSpPr>
        <p:spPr>
          <a:xfrm>
            <a:off x="3791717" y="4857012"/>
            <a:ext cx="1708500" cy="215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1C4587"/>
              </a:gs>
            </a:gsLst>
            <a:lin ang="5400012" scaled="0"/>
          </a:gradFill>
          <a:ln>
            <a:noFill/>
          </a:ln>
        </p:spPr>
        <p:txBody>
          <a:bodyPr anchorCtr="0" anchor="ctr" bIns="42675" lIns="42675" spcFirstLastPara="1" rIns="42675" wrap="square" tIns="42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3">
                <a:solidFill>
                  <a:srgbClr val="FFFFFF"/>
                </a:solidFill>
              </a:rPr>
              <a:t>Financial Literacy for Kids</a:t>
            </a:r>
            <a:endParaRPr sz="653">
              <a:solidFill>
                <a:srgbClr val="FFFFFF"/>
              </a:solidFill>
            </a:endParaRPr>
          </a:p>
        </p:txBody>
      </p:sp>
      <p:sp>
        <p:nvSpPr>
          <p:cNvPr id="307" name="Google Shape;307;g37897e944dc_0_0"/>
          <p:cNvSpPr txBox="1"/>
          <p:nvPr/>
        </p:nvSpPr>
        <p:spPr>
          <a:xfrm>
            <a:off x="5152131" y="5306582"/>
            <a:ext cx="735600" cy="215400"/>
          </a:xfrm>
          <a:prstGeom prst="rect">
            <a:avLst/>
          </a:prstGeom>
          <a:noFill/>
          <a:ln cap="flat" cmpd="sng" w="887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6"/>
              <a:t>Learning-goal</a:t>
            </a:r>
            <a:endParaRPr sz="546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6"/>
              <a:t>alignment</a:t>
            </a:r>
            <a:endParaRPr sz="546"/>
          </a:p>
        </p:txBody>
      </p:sp>
      <p:sp>
        <p:nvSpPr>
          <p:cNvPr id="308" name="Google Shape;308;g37897e944dc_0_0"/>
          <p:cNvSpPr txBox="1"/>
          <p:nvPr/>
        </p:nvSpPr>
        <p:spPr>
          <a:xfrm>
            <a:off x="4292727" y="5306582"/>
            <a:ext cx="735600" cy="215400"/>
          </a:xfrm>
          <a:prstGeom prst="rect">
            <a:avLst/>
          </a:prstGeom>
          <a:noFill/>
          <a:ln cap="flat" cmpd="sng" w="887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6"/>
              <a:t>Presentation</a:t>
            </a:r>
            <a:endParaRPr sz="546"/>
          </a:p>
        </p:txBody>
      </p:sp>
      <p:sp>
        <p:nvSpPr>
          <p:cNvPr id="309" name="Google Shape;309;g37897e944dc_0_0"/>
          <p:cNvSpPr txBox="1"/>
          <p:nvPr/>
        </p:nvSpPr>
        <p:spPr>
          <a:xfrm>
            <a:off x="3433322" y="5306582"/>
            <a:ext cx="735600" cy="215400"/>
          </a:xfrm>
          <a:prstGeom prst="rect">
            <a:avLst/>
          </a:prstGeom>
          <a:noFill/>
          <a:ln cap="flat" cmpd="sng" w="887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6"/>
              <a:t>Content Quality</a:t>
            </a:r>
            <a:endParaRPr sz="546"/>
          </a:p>
        </p:txBody>
      </p:sp>
      <p:sp>
        <p:nvSpPr>
          <p:cNvPr id="310" name="Google Shape;310;g37897e944dc_0_0"/>
          <p:cNvSpPr txBox="1"/>
          <p:nvPr/>
        </p:nvSpPr>
        <p:spPr>
          <a:xfrm>
            <a:off x="5152131" y="5604128"/>
            <a:ext cx="735600" cy="215400"/>
          </a:xfrm>
          <a:prstGeom prst="rect">
            <a:avLst/>
          </a:prstGeom>
          <a:noFill/>
          <a:ln cap="flat" cmpd="sng" w="887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6"/>
              <a:t>Reusability</a:t>
            </a:r>
            <a:endParaRPr sz="546"/>
          </a:p>
        </p:txBody>
      </p:sp>
      <p:sp>
        <p:nvSpPr>
          <p:cNvPr id="311" name="Google Shape;311;g37897e944dc_0_0"/>
          <p:cNvSpPr txBox="1"/>
          <p:nvPr/>
        </p:nvSpPr>
        <p:spPr>
          <a:xfrm>
            <a:off x="4292727" y="5604128"/>
            <a:ext cx="735600" cy="215400"/>
          </a:xfrm>
          <a:prstGeom prst="rect">
            <a:avLst/>
          </a:prstGeom>
          <a:noFill/>
          <a:ln cap="flat" cmpd="sng" w="887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6"/>
              <a:t>Accessibility</a:t>
            </a:r>
            <a:endParaRPr sz="546"/>
          </a:p>
        </p:txBody>
      </p:sp>
      <p:sp>
        <p:nvSpPr>
          <p:cNvPr id="312" name="Google Shape;312;g37897e944dc_0_0"/>
          <p:cNvSpPr txBox="1"/>
          <p:nvPr/>
        </p:nvSpPr>
        <p:spPr>
          <a:xfrm>
            <a:off x="3433322" y="5604128"/>
            <a:ext cx="735600" cy="215400"/>
          </a:xfrm>
          <a:prstGeom prst="rect">
            <a:avLst/>
          </a:prstGeom>
          <a:noFill/>
          <a:ln cap="flat" cmpd="sng" w="887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6"/>
              <a:t>Feedback</a:t>
            </a:r>
            <a:endParaRPr sz="546"/>
          </a:p>
        </p:txBody>
      </p:sp>
      <p:sp>
        <p:nvSpPr>
          <p:cNvPr id="313" name="Google Shape;313;g37897e944dc_0_0"/>
          <p:cNvSpPr txBox="1"/>
          <p:nvPr/>
        </p:nvSpPr>
        <p:spPr>
          <a:xfrm>
            <a:off x="3433342" y="5901673"/>
            <a:ext cx="2454300" cy="215400"/>
          </a:xfrm>
          <a:prstGeom prst="rect">
            <a:avLst/>
          </a:prstGeom>
          <a:noFill/>
          <a:ln cap="flat" cmpd="sng" w="887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6"/>
              <a:t>Rewards / Motivation</a:t>
            </a:r>
            <a:endParaRPr sz="546"/>
          </a:p>
        </p:txBody>
      </p:sp>
      <p:sp>
        <p:nvSpPr>
          <p:cNvPr id="314" name="Google Shape;314;g37897e944dc_0_0"/>
          <p:cNvSpPr/>
          <p:nvPr/>
        </p:nvSpPr>
        <p:spPr>
          <a:xfrm>
            <a:off x="3323358" y="5200225"/>
            <a:ext cx="2644800" cy="1056300"/>
          </a:xfrm>
          <a:prstGeom prst="rect">
            <a:avLst/>
          </a:prstGeom>
          <a:noFill/>
          <a:ln cap="flat" cmpd="sng" w="44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2675" lIns="42675" spcFirstLastPara="1" rIns="42675" wrap="square" tIns="42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3"/>
          </a:p>
        </p:txBody>
      </p:sp>
      <p:cxnSp>
        <p:nvCxnSpPr>
          <p:cNvPr id="315" name="Google Shape;315;g37897e944dc_0_0"/>
          <p:cNvCxnSpPr>
            <a:stCxn id="314" idx="0"/>
            <a:endCxn id="306" idx="2"/>
          </p:cNvCxnSpPr>
          <p:nvPr/>
        </p:nvCxnSpPr>
        <p:spPr>
          <a:xfrm flipH="1" rot="10800000">
            <a:off x="4645758" y="5072425"/>
            <a:ext cx="300" cy="127800"/>
          </a:xfrm>
          <a:prstGeom prst="straightConnector1">
            <a:avLst/>
          </a:prstGeom>
          <a:noFill/>
          <a:ln cap="flat" cmpd="sng" w="44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" name="Google Shape;316;g37897e944dc_0_0"/>
          <p:cNvCxnSpPr>
            <a:stCxn id="306" idx="0"/>
            <a:endCxn id="305" idx="2"/>
          </p:cNvCxnSpPr>
          <p:nvPr/>
        </p:nvCxnSpPr>
        <p:spPr>
          <a:xfrm rot="10800000">
            <a:off x="4645967" y="4729212"/>
            <a:ext cx="0" cy="127800"/>
          </a:xfrm>
          <a:prstGeom prst="straightConnector1">
            <a:avLst/>
          </a:prstGeom>
          <a:noFill/>
          <a:ln cap="flat" cmpd="sng" w="44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7" name="Google Shape;317;g37897e944dc_0_0"/>
          <p:cNvSpPr/>
          <p:nvPr/>
        </p:nvSpPr>
        <p:spPr>
          <a:xfrm>
            <a:off x="2842697" y="1404275"/>
            <a:ext cx="3544200" cy="1261500"/>
          </a:xfrm>
          <a:prstGeom prst="rect">
            <a:avLst/>
          </a:prstGeom>
          <a:noFill/>
          <a:ln cap="flat" cmpd="sng" w="71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950" lIns="68950" spcFirstLastPara="1" rIns="68950" wrap="square" tIns="68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5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g37897e944dc_0_0"/>
          <p:cNvSpPr/>
          <p:nvPr/>
        </p:nvSpPr>
        <p:spPr>
          <a:xfrm>
            <a:off x="1446001" y="2902676"/>
            <a:ext cx="2644800" cy="1225800"/>
          </a:xfrm>
          <a:prstGeom prst="rect">
            <a:avLst/>
          </a:prstGeom>
          <a:noFill/>
          <a:ln cap="flat" cmpd="sng" w="71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950" lIns="68950" spcFirstLastPara="1" rIns="68950" wrap="square" tIns="68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5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g37897e944dc_0_0"/>
          <p:cNvSpPr/>
          <p:nvPr/>
        </p:nvSpPr>
        <p:spPr>
          <a:xfrm>
            <a:off x="5053208" y="2845202"/>
            <a:ext cx="2644800" cy="1371900"/>
          </a:xfrm>
          <a:prstGeom prst="rect">
            <a:avLst/>
          </a:prstGeom>
          <a:noFill/>
          <a:ln cap="flat" cmpd="sng" w="71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950" lIns="68950" spcFirstLastPara="1" rIns="68950" wrap="square" tIns="68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5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g37897e944dc_0_0"/>
          <p:cNvSpPr/>
          <p:nvPr/>
        </p:nvSpPr>
        <p:spPr>
          <a:xfrm>
            <a:off x="3052007" y="4388447"/>
            <a:ext cx="3169800" cy="1990500"/>
          </a:xfrm>
          <a:prstGeom prst="rect">
            <a:avLst/>
          </a:prstGeom>
          <a:noFill/>
          <a:ln cap="flat" cmpd="sng" w="71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950" lIns="68950" spcFirstLastPara="1" rIns="68950" wrap="square" tIns="68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5">
                <a:latin typeface="Calibri"/>
                <a:ea typeface="Calibri"/>
                <a:cs typeface="Calibri"/>
                <a:sym typeface="Calibri"/>
              </a:rPr>
              <a:t>                    </a:t>
            </a:r>
            <a:endParaRPr sz="1055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g37897e944dc_0_0"/>
          <p:cNvSpPr/>
          <p:nvPr/>
        </p:nvSpPr>
        <p:spPr>
          <a:xfrm>
            <a:off x="1474605" y="1888160"/>
            <a:ext cx="649200" cy="294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366092"/>
              </a:gs>
            </a:gsLst>
            <a:lin ang="19801422" scaled="0"/>
          </a:gradFill>
          <a:ln cap="flat" cmpd="sng" w="71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950" lIns="68950" spcFirstLastPara="1" rIns="68950" wrap="square" tIns="68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Start</a:t>
            </a:r>
            <a:endParaRPr sz="105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g37897e944dc_0_0"/>
          <p:cNvSpPr/>
          <p:nvPr/>
        </p:nvSpPr>
        <p:spPr>
          <a:xfrm>
            <a:off x="7034088" y="5220091"/>
            <a:ext cx="649200" cy="294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366092"/>
              </a:gs>
            </a:gsLst>
            <a:lin ang="19801422" scaled="0"/>
          </a:gradFill>
          <a:ln cap="flat" cmpd="sng" w="71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950" lIns="68950" spcFirstLastPara="1" rIns="68950" wrap="square" tIns="68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sz="105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3" name="Google Shape;323;g37897e944dc_0_0"/>
          <p:cNvCxnSpPr>
            <a:stCxn id="321" idx="3"/>
            <a:endCxn id="317" idx="1"/>
          </p:cNvCxnSpPr>
          <p:nvPr/>
        </p:nvCxnSpPr>
        <p:spPr>
          <a:xfrm>
            <a:off x="2123805" y="2035160"/>
            <a:ext cx="718800" cy="0"/>
          </a:xfrm>
          <a:prstGeom prst="straightConnector1">
            <a:avLst/>
          </a:prstGeom>
          <a:noFill/>
          <a:ln cap="flat" cmpd="sng" w="143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4" name="Google Shape;324;g37897e944dc_0_0"/>
          <p:cNvCxnSpPr>
            <a:stCxn id="322" idx="1"/>
            <a:endCxn id="320" idx="3"/>
          </p:cNvCxnSpPr>
          <p:nvPr/>
        </p:nvCxnSpPr>
        <p:spPr>
          <a:xfrm flipH="1">
            <a:off x="6221688" y="5367091"/>
            <a:ext cx="812400" cy="16500"/>
          </a:xfrm>
          <a:prstGeom prst="straightConnector1">
            <a:avLst/>
          </a:prstGeom>
          <a:noFill/>
          <a:ln cap="flat" cmpd="sng" w="143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25" name="Google Shape;325;g37897e944dc_0_0"/>
          <p:cNvCxnSpPr>
            <a:stCxn id="318" idx="3"/>
            <a:endCxn id="319" idx="1"/>
          </p:cNvCxnSpPr>
          <p:nvPr/>
        </p:nvCxnSpPr>
        <p:spPr>
          <a:xfrm>
            <a:off x="4090801" y="3515576"/>
            <a:ext cx="962400" cy="15600"/>
          </a:xfrm>
          <a:prstGeom prst="straightConnector1">
            <a:avLst/>
          </a:prstGeom>
          <a:noFill/>
          <a:ln cap="flat" cmpd="sng" w="143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6" name="Google Shape;326;g37897e944dc_0_0"/>
          <p:cNvCxnSpPr>
            <a:stCxn id="317" idx="2"/>
            <a:endCxn id="317" idx="2"/>
          </p:cNvCxnSpPr>
          <p:nvPr/>
        </p:nvCxnSpPr>
        <p:spPr>
          <a:xfrm>
            <a:off x="4614797" y="2665775"/>
            <a:ext cx="0" cy="0"/>
          </a:xfrm>
          <a:prstGeom prst="straightConnector1">
            <a:avLst/>
          </a:prstGeom>
          <a:noFill/>
          <a:ln cap="flat" cmpd="sng" w="71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Google Shape;327;g37897e944dc_0_0"/>
          <p:cNvCxnSpPr>
            <a:stCxn id="317" idx="2"/>
          </p:cNvCxnSpPr>
          <p:nvPr/>
        </p:nvCxnSpPr>
        <p:spPr>
          <a:xfrm>
            <a:off x="4614797" y="2665775"/>
            <a:ext cx="0" cy="156000"/>
          </a:xfrm>
          <a:prstGeom prst="straightConnector1">
            <a:avLst/>
          </a:prstGeom>
          <a:noFill/>
          <a:ln cap="flat" cmpd="sng" w="143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" name="Google Shape;328;g37897e944dc_0_0"/>
          <p:cNvCxnSpPr/>
          <p:nvPr/>
        </p:nvCxnSpPr>
        <p:spPr>
          <a:xfrm rot="10800000">
            <a:off x="2768370" y="2809017"/>
            <a:ext cx="1855200" cy="0"/>
          </a:xfrm>
          <a:prstGeom prst="straightConnector1">
            <a:avLst/>
          </a:prstGeom>
          <a:noFill/>
          <a:ln cap="flat" cmpd="sng" w="143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" name="Google Shape;329;g37897e944dc_0_0"/>
          <p:cNvCxnSpPr>
            <a:endCxn id="318" idx="0"/>
          </p:cNvCxnSpPr>
          <p:nvPr/>
        </p:nvCxnSpPr>
        <p:spPr>
          <a:xfrm flipH="1">
            <a:off x="2768401" y="2811176"/>
            <a:ext cx="5700" cy="91500"/>
          </a:xfrm>
          <a:prstGeom prst="straightConnector1">
            <a:avLst/>
          </a:prstGeom>
          <a:noFill/>
          <a:ln cap="flat" cmpd="sng" w="143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0" name="Google Shape;330;g37897e944dc_0_0"/>
          <p:cNvCxnSpPr>
            <a:stCxn id="319" idx="2"/>
          </p:cNvCxnSpPr>
          <p:nvPr/>
        </p:nvCxnSpPr>
        <p:spPr>
          <a:xfrm>
            <a:off x="6375608" y="4217102"/>
            <a:ext cx="0" cy="90300"/>
          </a:xfrm>
          <a:prstGeom prst="straightConnector1">
            <a:avLst/>
          </a:prstGeom>
          <a:noFill/>
          <a:ln cap="flat" cmpd="sng" w="143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1" name="Google Shape;331;g37897e944dc_0_0"/>
          <p:cNvCxnSpPr/>
          <p:nvPr/>
        </p:nvCxnSpPr>
        <p:spPr>
          <a:xfrm>
            <a:off x="4537849" y="4282716"/>
            <a:ext cx="1836000" cy="27600"/>
          </a:xfrm>
          <a:prstGeom prst="straightConnector1">
            <a:avLst/>
          </a:prstGeom>
          <a:noFill/>
          <a:ln cap="flat" cmpd="sng" w="143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" name="Google Shape;332;g37897e944dc_0_0"/>
          <p:cNvCxnSpPr/>
          <p:nvPr/>
        </p:nvCxnSpPr>
        <p:spPr>
          <a:xfrm>
            <a:off x="4553820" y="4282716"/>
            <a:ext cx="0" cy="84900"/>
          </a:xfrm>
          <a:prstGeom prst="straightConnector1">
            <a:avLst/>
          </a:prstGeom>
          <a:noFill/>
          <a:ln cap="flat" cmpd="sng" w="71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33" name="Google Shape;333;g37897e944dc_0_0"/>
          <p:cNvSpPr txBox="1"/>
          <p:nvPr/>
        </p:nvSpPr>
        <p:spPr>
          <a:xfrm>
            <a:off x="3052000" y="6550288"/>
            <a:ext cx="31698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Figure: System Development Life Cycle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g37897e944dc_0_0"/>
          <p:cNvSpPr txBox="1"/>
          <p:nvPr>
            <p:ph type="title"/>
          </p:nvPr>
        </p:nvSpPr>
        <p:spPr>
          <a:xfrm>
            <a:off x="439025" y="214923"/>
            <a:ext cx="8229600" cy="10098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366092"/>
              </a:gs>
            </a:gsLst>
            <a:lin ang="19801422" scaled="0"/>
          </a:gradFill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</a:rPr>
              <a:t>SYSTEM DEVELOPMENT LIFE CYCLE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335" name="Google Shape;335;g37897e944dc_0_0"/>
          <p:cNvSpPr txBox="1"/>
          <p:nvPr>
            <p:ph idx="12" type="sldNum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7b62478014_0_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366092"/>
              </a:gs>
            </a:gsLst>
            <a:lin ang="19801422" scaled="0"/>
          </a:gradFill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E-R DIAGRAM</a:t>
            </a:r>
            <a:endParaRPr/>
          </a:p>
        </p:txBody>
      </p:sp>
      <p:sp>
        <p:nvSpPr>
          <p:cNvPr id="341" name="Google Shape;341;g37b62478014_0_1"/>
          <p:cNvSpPr txBox="1"/>
          <p:nvPr/>
        </p:nvSpPr>
        <p:spPr>
          <a:xfrm>
            <a:off x="2857175" y="6467950"/>
            <a:ext cx="37641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Figure: E-R Diagram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g37b62478014_0_1"/>
          <p:cNvSpPr txBox="1"/>
          <p:nvPr>
            <p:ph idx="12" type="sldNum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3" name="Google Shape;343;g37b62478014_0_1"/>
          <p:cNvSpPr/>
          <p:nvPr/>
        </p:nvSpPr>
        <p:spPr>
          <a:xfrm>
            <a:off x="1906010" y="3795336"/>
            <a:ext cx="734700" cy="319200"/>
          </a:xfrm>
          <a:prstGeom prst="ellipse">
            <a:avLst/>
          </a:prstGeom>
          <a:noFill/>
          <a:ln cap="flat" cmpd="sng" w="5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675" lIns="54675" spcFirstLastPara="1" rIns="54675" wrap="square" tIns="54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7"/>
              <a:t>Email</a:t>
            </a:r>
            <a:endParaRPr sz="657"/>
          </a:p>
        </p:txBody>
      </p:sp>
      <p:sp>
        <p:nvSpPr>
          <p:cNvPr id="344" name="Google Shape;344;g37b62478014_0_1"/>
          <p:cNvSpPr/>
          <p:nvPr/>
        </p:nvSpPr>
        <p:spPr>
          <a:xfrm>
            <a:off x="2525256" y="4183875"/>
            <a:ext cx="734700" cy="258900"/>
          </a:xfrm>
          <a:prstGeom prst="rect">
            <a:avLst/>
          </a:prstGeom>
          <a:noFill/>
          <a:ln cap="flat" cmpd="sng" w="5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675" lIns="54675" spcFirstLastPara="1" rIns="54675" wrap="square" tIns="54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7"/>
              <a:t>Admin</a:t>
            </a:r>
            <a:endParaRPr sz="657"/>
          </a:p>
        </p:txBody>
      </p:sp>
      <p:sp>
        <p:nvSpPr>
          <p:cNvPr id="345" name="Google Shape;345;g37b62478014_0_1"/>
          <p:cNvSpPr/>
          <p:nvPr/>
        </p:nvSpPr>
        <p:spPr>
          <a:xfrm>
            <a:off x="3108004" y="3437390"/>
            <a:ext cx="855900" cy="459000"/>
          </a:xfrm>
          <a:prstGeom prst="diamond">
            <a:avLst/>
          </a:prstGeom>
          <a:noFill/>
          <a:ln cap="flat" cmpd="sng" w="5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675" lIns="54675" spcFirstLastPara="1" rIns="54675" wrap="square" tIns="54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7"/>
              <a:t>Uploads</a:t>
            </a:r>
            <a:endParaRPr sz="657"/>
          </a:p>
        </p:txBody>
      </p:sp>
      <p:sp>
        <p:nvSpPr>
          <p:cNvPr id="346" name="Google Shape;346;g37b62478014_0_1"/>
          <p:cNvSpPr/>
          <p:nvPr/>
        </p:nvSpPr>
        <p:spPr>
          <a:xfrm>
            <a:off x="1669338" y="4153732"/>
            <a:ext cx="734700" cy="319200"/>
          </a:xfrm>
          <a:prstGeom prst="ellipse">
            <a:avLst/>
          </a:prstGeom>
          <a:noFill/>
          <a:ln cap="flat" cmpd="sng" w="5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675" lIns="54675" spcFirstLastPara="1" rIns="54675" wrap="square" tIns="54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7"/>
              <a:t>Password</a:t>
            </a:r>
            <a:endParaRPr sz="657"/>
          </a:p>
        </p:txBody>
      </p:sp>
      <p:sp>
        <p:nvSpPr>
          <p:cNvPr id="347" name="Google Shape;347;g37b62478014_0_1"/>
          <p:cNvSpPr/>
          <p:nvPr/>
        </p:nvSpPr>
        <p:spPr>
          <a:xfrm>
            <a:off x="2573999" y="2078164"/>
            <a:ext cx="734700" cy="319200"/>
          </a:xfrm>
          <a:prstGeom prst="ellipse">
            <a:avLst/>
          </a:prstGeom>
          <a:noFill/>
          <a:ln cap="flat" cmpd="sng" w="5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675" lIns="54675" spcFirstLastPara="1" rIns="54675" wrap="square" tIns="54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7"/>
              <a:t>Content</a:t>
            </a:r>
            <a:endParaRPr sz="657"/>
          </a:p>
        </p:txBody>
      </p:sp>
      <p:sp>
        <p:nvSpPr>
          <p:cNvPr id="348" name="Google Shape;348;g37b62478014_0_1"/>
          <p:cNvSpPr/>
          <p:nvPr/>
        </p:nvSpPr>
        <p:spPr>
          <a:xfrm>
            <a:off x="2215872" y="3437390"/>
            <a:ext cx="734700" cy="319200"/>
          </a:xfrm>
          <a:prstGeom prst="ellipse">
            <a:avLst/>
          </a:prstGeom>
          <a:noFill/>
          <a:ln cap="flat" cmpd="sng" w="5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675" lIns="54675" spcFirstLastPara="1" rIns="54675" wrap="square" tIns="54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7"/>
              <a:t>ID</a:t>
            </a:r>
            <a:endParaRPr sz="657"/>
          </a:p>
        </p:txBody>
      </p:sp>
      <p:sp>
        <p:nvSpPr>
          <p:cNvPr id="349" name="Google Shape;349;g37b62478014_0_1"/>
          <p:cNvSpPr/>
          <p:nvPr/>
        </p:nvSpPr>
        <p:spPr>
          <a:xfrm>
            <a:off x="3168739" y="2606165"/>
            <a:ext cx="734700" cy="258900"/>
          </a:xfrm>
          <a:prstGeom prst="rect">
            <a:avLst/>
          </a:prstGeom>
          <a:noFill/>
          <a:ln cap="flat" cmpd="sng" w="5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675" lIns="54675" spcFirstLastPara="1" rIns="54675" wrap="square" tIns="54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7"/>
              <a:t>Courses</a:t>
            </a:r>
            <a:endParaRPr sz="657"/>
          </a:p>
        </p:txBody>
      </p:sp>
      <p:sp>
        <p:nvSpPr>
          <p:cNvPr id="350" name="Google Shape;350;g37b62478014_0_1"/>
          <p:cNvSpPr/>
          <p:nvPr/>
        </p:nvSpPr>
        <p:spPr>
          <a:xfrm>
            <a:off x="3739406" y="1962825"/>
            <a:ext cx="777600" cy="319200"/>
          </a:xfrm>
          <a:prstGeom prst="ellipse">
            <a:avLst/>
          </a:prstGeom>
          <a:noFill/>
          <a:ln cap="flat" cmpd="sng" w="5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675" lIns="54675" spcFirstLastPara="1" rIns="54675" wrap="square" tIns="54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7"/>
              <a:t>Description</a:t>
            </a:r>
            <a:endParaRPr sz="657"/>
          </a:p>
        </p:txBody>
      </p:sp>
      <p:sp>
        <p:nvSpPr>
          <p:cNvPr id="351" name="Google Shape;351;g37b62478014_0_1"/>
          <p:cNvSpPr/>
          <p:nvPr/>
        </p:nvSpPr>
        <p:spPr>
          <a:xfrm>
            <a:off x="3108004" y="1708001"/>
            <a:ext cx="734700" cy="319200"/>
          </a:xfrm>
          <a:prstGeom prst="ellipse">
            <a:avLst/>
          </a:prstGeom>
          <a:noFill/>
          <a:ln cap="flat" cmpd="sng" w="5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675" lIns="54675" spcFirstLastPara="1" rIns="54675" wrap="square" tIns="54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7"/>
              <a:t>Name</a:t>
            </a:r>
            <a:endParaRPr sz="657"/>
          </a:p>
        </p:txBody>
      </p:sp>
      <p:sp>
        <p:nvSpPr>
          <p:cNvPr id="352" name="Google Shape;352;g37b62478014_0_1"/>
          <p:cNvSpPr/>
          <p:nvPr/>
        </p:nvSpPr>
        <p:spPr>
          <a:xfrm>
            <a:off x="3690842" y="4083667"/>
            <a:ext cx="995400" cy="459000"/>
          </a:xfrm>
          <a:prstGeom prst="diamond">
            <a:avLst/>
          </a:prstGeom>
          <a:noFill/>
          <a:ln cap="flat" cmpd="sng" w="5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675" lIns="54675" spcFirstLastPara="1" rIns="54675" wrap="square" tIns="54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7"/>
              <a:t>Manages</a:t>
            </a:r>
            <a:endParaRPr sz="657"/>
          </a:p>
        </p:txBody>
      </p:sp>
      <p:sp>
        <p:nvSpPr>
          <p:cNvPr id="353" name="Google Shape;353;g37b62478014_0_1"/>
          <p:cNvSpPr/>
          <p:nvPr/>
        </p:nvSpPr>
        <p:spPr>
          <a:xfrm>
            <a:off x="5193277" y="4564595"/>
            <a:ext cx="657000" cy="231600"/>
          </a:xfrm>
          <a:prstGeom prst="rect">
            <a:avLst/>
          </a:prstGeom>
          <a:noFill/>
          <a:ln cap="flat" cmpd="sng" w="5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8900" lIns="48900" spcFirstLastPara="1" rIns="48900" wrap="square" tIns="48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8"/>
              <a:t>Parent</a:t>
            </a:r>
            <a:endParaRPr sz="588"/>
          </a:p>
        </p:txBody>
      </p:sp>
      <p:sp>
        <p:nvSpPr>
          <p:cNvPr id="354" name="Google Shape;354;g37b62478014_0_1"/>
          <p:cNvSpPr/>
          <p:nvPr/>
        </p:nvSpPr>
        <p:spPr>
          <a:xfrm>
            <a:off x="5193277" y="3497825"/>
            <a:ext cx="657000" cy="231600"/>
          </a:xfrm>
          <a:prstGeom prst="rect">
            <a:avLst/>
          </a:prstGeom>
          <a:noFill/>
          <a:ln cap="flat" cmpd="sng" w="5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8900" lIns="48900" spcFirstLastPara="1" rIns="48900" wrap="square" tIns="48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8"/>
              <a:t>Children</a:t>
            </a:r>
            <a:endParaRPr sz="588"/>
          </a:p>
        </p:txBody>
      </p:sp>
      <p:sp>
        <p:nvSpPr>
          <p:cNvPr id="355" name="Google Shape;355;g37b62478014_0_1"/>
          <p:cNvSpPr/>
          <p:nvPr/>
        </p:nvSpPr>
        <p:spPr>
          <a:xfrm>
            <a:off x="5114539" y="4015022"/>
            <a:ext cx="765600" cy="353100"/>
          </a:xfrm>
          <a:prstGeom prst="diamond">
            <a:avLst/>
          </a:prstGeom>
          <a:noFill/>
          <a:ln cap="flat" cmpd="sng" w="5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8900" lIns="48900" spcFirstLastPara="1" rIns="48900" wrap="square" tIns="48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8"/>
              <a:t>Monitor</a:t>
            </a:r>
            <a:endParaRPr sz="588"/>
          </a:p>
        </p:txBody>
      </p:sp>
      <p:sp>
        <p:nvSpPr>
          <p:cNvPr id="356" name="Google Shape;356;g37b62478014_0_1"/>
          <p:cNvSpPr/>
          <p:nvPr/>
        </p:nvSpPr>
        <p:spPr>
          <a:xfrm>
            <a:off x="5072214" y="2786326"/>
            <a:ext cx="855900" cy="394800"/>
          </a:xfrm>
          <a:prstGeom prst="diamond">
            <a:avLst/>
          </a:prstGeom>
          <a:noFill/>
          <a:ln cap="flat" cmpd="sng" w="5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675" lIns="54675" spcFirstLastPara="1" rIns="54675" wrap="square" tIns="54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7"/>
              <a:t>Access</a:t>
            </a:r>
            <a:endParaRPr sz="657"/>
          </a:p>
        </p:txBody>
      </p:sp>
      <p:sp>
        <p:nvSpPr>
          <p:cNvPr id="357" name="Google Shape;357;g37b62478014_0_1"/>
          <p:cNvSpPr/>
          <p:nvPr/>
        </p:nvSpPr>
        <p:spPr>
          <a:xfrm>
            <a:off x="5562574" y="3150700"/>
            <a:ext cx="532800" cy="231600"/>
          </a:xfrm>
          <a:prstGeom prst="ellipse">
            <a:avLst/>
          </a:prstGeom>
          <a:noFill/>
          <a:ln cap="flat" cmpd="sng" w="5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8900" lIns="48900" spcFirstLastPara="1" rIns="48900" wrap="square" tIns="48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8"/>
              <a:t>Age</a:t>
            </a:r>
            <a:endParaRPr sz="588"/>
          </a:p>
        </p:txBody>
      </p:sp>
      <p:sp>
        <p:nvSpPr>
          <p:cNvPr id="358" name="Google Shape;358;g37b62478014_0_1"/>
          <p:cNvSpPr/>
          <p:nvPr/>
        </p:nvSpPr>
        <p:spPr>
          <a:xfrm>
            <a:off x="6168842" y="3050915"/>
            <a:ext cx="595800" cy="258900"/>
          </a:xfrm>
          <a:prstGeom prst="ellipse">
            <a:avLst/>
          </a:prstGeom>
          <a:noFill/>
          <a:ln cap="flat" cmpd="sng" w="5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675" lIns="54675" spcFirstLastPara="1" rIns="54675" wrap="square" tIns="54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7"/>
              <a:t>Name</a:t>
            </a:r>
            <a:endParaRPr sz="657"/>
          </a:p>
        </p:txBody>
      </p:sp>
      <p:sp>
        <p:nvSpPr>
          <p:cNvPr id="359" name="Google Shape;359;g37b62478014_0_1"/>
          <p:cNvSpPr/>
          <p:nvPr/>
        </p:nvSpPr>
        <p:spPr>
          <a:xfrm>
            <a:off x="6322886" y="3349524"/>
            <a:ext cx="532800" cy="231600"/>
          </a:xfrm>
          <a:prstGeom prst="ellipse">
            <a:avLst/>
          </a:prstGeom>
          <a:noFill/>
          <a:ln cap="flat" cmpd="sng" w="5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8900" lIns="48900" spcFirstLastPara="1" rIns="48900" wrap="square" tIns="48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8"/>
              <a:t>Email</a:t>
            </a:r>
            <a:endParaRPr sz="588"/>
          </a:p>
        </p:txBody>
      </p:sp>
      <p:sp>
        <p:nvSpPr>
          <p:cNvPr id="360" name="Google Shape;360;g37b62478014_0_1"/>
          <p:cNvSpPr/>
          <p:nvPr/>
        </p:nvSpPr>
        <p:spPr>
          <a:xfrm>
            <a:off x="6176362" y="3636499"/>
            <a:ext cx="532800" cy="231600"/>
          </a:xfrm>
          <a:prstGeom prst="ellipse">
            <a:avLst/>
          </a:prstGeom>
          <a:noFill/>
          <a:ln cap="flat" cmpd="sng" w="5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8900" lIns="48900" spcFirstLastPara="1" rIns="48900" wrap="square" tIns="48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8"/>
              <a:t>ID</a:t>
            </a:r>
            <a:endParaRPr sz="588"/>
          </a:p>
        </p:txBody>
      </p:sp>
      <p:sp>
        <p:nvSpPr>
          <p:cNvPr id="361" name="Google Shape;361;g37b62478014_0_1"/>
          <p:cNvSpPr/>
          <p:nvPr/>
        </p:nvSpPr>
        <p:spPr>
          <a:xfrm>
            <a:off x="5850245" y="3884012"/>
            <a:ext cx="643800" cy="231600"/>
          </a:xfrm>
          <a:prstGeom prst="ellipse">
            <a:avLst/>
          </a:prstGeom>
          <a:noFill/>
          <a:ln cap="flat" cmpd="sng" w="5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8900" lIns="48900" spcFirstLastPara="1" rIns="48900" wrap="square" tIns="48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8"/>
              <a:t>Password</a:t>
            </a:r>
            <a:endParaRPr sz="588"/>
          </a:p>
        </p:txBody>
      </p:sp>
      <p:sp>
        <p:nvSpPr>
          <p:cNvPr id="362" name="Google Shape;362;g37b62478014_0_1"/>
          <p:cNvSpPr/>
          <p:nvPr/>
        </p:nvSpPr>
        <p:spPr>
          <a:xfrm>
            <a:off x="5961224" y="4334199"/>
            <a:ext cx="532800" cy="231600"/>
          </a:xfrm>
          <a:prstGeom prst="ellipse">
            <a:avLst/>
          </a:prstGeom>
          <a:noFill/>
          <a:ln cap="flat" cmpd="sng" w="5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8900" lIns="48900" spcFirstLastPara="1" rIns="48900" wrap="square" tIns="48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8"/>
              <a:t>ID</a:t>
            </a:r>
            <a:endParaRPr sz="588"/>
          </a:p>
        </p:txBody>
      </p:sp>
      <p:sp>
        <p:nvSpPr>
          <p:cNvPr id="363" name="Google Shape;363;g37b62478014_0_1"/>
          <p:cNvSpPr/>
          <p:nvPr/>
        </p:nvSpPr>
        <p:spPr>
          <a:xfrm>
            <a:off x="5265556" y="5087302"/>
            <a:ext cx="614400" cy="231600"/>
          </a:xfrm>
          <a:prstGeom prst="ellipse">
            <a:avLst/>
          </a:prstGeom>
          <a:noFill/>
          <a:ln cap="flat" cmpd="sng" w="5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8900" lIns="48900" spcFirstLastPara="1" rIns="48900" wrap="square" tIns="48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8"/>
              <a:t>Password</a:t>
            </a:r>
            <a:endParaRPr sz="588"/>
          </a:p>
        </p:txBody>
      </p:sp>
      <p:sp>
        <p:nvSpPr>
          <p:cNvPr id="364" name="Google Shape;364;g37b62478014_0_1"/>
          <p:cNvSpPr/>
          <p:nvPr/>
        </p:nvSpPr>
        <p:spPr>
          <a:xfrm>
            <a:off x="6209005" y="4674544"/>
            <a:ext cx="532800" cy="231600"/>
          </a:xfrm>
          <a:prstGeom prst="ellipse">
            <a:avLst/>
          </a:prstGeom>
          <a:noFill/>
          <a:ln cap="flat" cmpd="sng" w="5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8900" lIns="48900" spcFirstLastPara="1" rIns="48900" wrap="square" tIns="48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8"/>
              <a:t>Email</a:t>
            </a:r>
            <a:endParaRPr sz="588"/>
          </a:p>
        </p:txBody>
      </p:sp>
      <p:sp>
        <p:nvSpPr>
          <p:cNvPr id="365" name="Google Shape;365;g37b62478014_0_1"/>
          <p:cNvSpPr/>
          <p:nvPr/>
        </p:nvSpPr>
        <p:spPr>
          <a:xfrm>
            <a:off x="5880146" y="4940658"/>
            <a:ext cx="725700" cy="231600"/>
          </a:xfrm>
          <a:prstGeom prst="ellipse">
            <a:avLst/>
          </a:prstGeom>
          <a:noFill/>
          <a:ln cap="flat" cmpd="sng" w="5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8900" lIns="48900" spcFirstLastPara="1" rIns="48900" wrap="square" tIns="48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8"/>
              <a:t>Children_ID</a:t>
            </a:r>
            <a:endParaRPr sz="588"/>
          </a:p>
        </p:txBody>
      </p:sp>
      <p:cxnSp>
        <p:nvCxnSpPr>
          <p:cNvPr id="366" name="Google Shape;366;g37b62478014_0_1"/>
          <p:cNvCxnSpPr>
            <a:stCxn id="346" idx="6"/>
            <a:endCxn id="344" idx="1"/>
          </p:cNvCxnSpPr>
          <p:nvPr/>
        </p:nvCxnSpPr>
        <p:spPr>
          <a:xfrm>
            <a:off x="2404038" y="4313332"/>
            <a:ext cx="121200" cy="0"/>
          </a:xfrm>
          <a:prstGeom prst="straightConnector1">
            <a:avLst/>
          </a:prstGeom>
          <a:noFill/>
          <a:ln cap="flat" cmpd="sng" w="5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7" name="Google Shape;367;g37b62478014_0_1"/>
          <p:cNvCxnSpPr>
            <a:stCxn id="343" idx="5"/>
            <a:endCxn id="344" idx="0"/>
          </p:cNvCxnSpPr>
          <p:nvPr/>
        </p:nvCxnSpPr>
        <p:spPr>
          <a:xfrm>
            <a:off x="2533116" y="4067791"/>
            <a:ext cx="359400" cy="116100"/>
          </a:xfrm>
          <a:prstGeom prst="straightConnector1">
            <a:avLst/>
          </a:prstGeom>
          <a:noFill/>
          <a:ln cap="flat" cmpd="sng" w="5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8" name="Google Shape;368;g37b62478014_0_1"/>
          <p:cNvCxnSpPr>
            <a:stCxn id="348" idx="5"/>
            <a:endCxn id="344" idx="0"/>
          </p:cNvCxnSpPr>
          <p:nvPr/>
        </p:nvCxnSpPr>
        <p:spPr>
          <a:xfrm>
            <a:off x="2842978" y="3709844"/>
            <a:ext cx="49500" cy="474000"/>
          </a:xfrm>
          <a:prstGeom prst="straightConnector1">
            <a:avLst/>
          </a:prstGeom>
          <a:noFill/>
          <a:ln cap="flat" cmpd="sng" w="5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9" name="Google Shape;369;g37b62478014_0_1"/>
          <p:cNvCxnSpPr>
            <a:stCxn id="345" idx="2"/>
            <a:endCxn id="344" idx="0"/>
          </p:cNvCxnSpPr>
          <p:nvPr/>
        </p:nvCxnSpPr>
        <p:spPr>
          <a:xfrm flipH="1">
            <a:off x="2892754" y="3896390"/>
            <a:ext cx="643200" cy="287400"/>
          </a:xfrm>
          <a:prstGeom prst="straightConnector1">
            <a:avLst/>
          </a:prstGeom>
          <a:noFill/>
          <a:ln cap="flat" cmpd="sng" w="5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0" name="Google Shape;370;g37b62478014_0_1"/>
          <p:cNvCxnSpPr>
            <a:stCxn id="345" idx="0"/>
            <a:endCxn id="349" idx="2"/>
          </p:cNvCxnSpPr>
          <p:nvPr/>
        </p:nvCxnSpPr>
        <p:spPr>
          <a:xfrm rot="10800000">
            <a:off x="3535954" y="2864990"/>
            <a:ext cx="0" cy="572400"/>
          </a:xfrm>
          <a:prstGeom prst="straightConnector1">
            <a:avLst/>
          </a:prstGeom>
          <a:noFill/>
          <a:ln cap="flat" cmpd="sng" w="5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1" name="Google Shape;371;g37b62478014_0_1"/>
          <p:cNvCxnSpPr>
            <a:stCxn id="347" idx="5"/>
            <a:endCxn id="349" idx="0"/>
          </p:cNvCxnSpPr>
          <p:nvPr/>
        </p:nvCxnSpPr>
        <p:spPr>
          <a:xfrm>
            <a:off x="3201105" y="2350618"/>
            <a:ext cx="335100" cy="255600"/>
          </a:xfrm>
          <a:prstGeom prst="straightConnector1">
            <a:avLst/>
          </a:prstGeom>
          <a:noFill/>
          <a:ln cap="flat" cmpd="sng" w="5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2" name="Google Shape;372;g37b62478014_0_1"/>
          <p:cNvCxnSpPr>
            <a:stCxn id="351" idx="4"/>
            <a:endCxn id="349" idx="0"/>
          </p:cNvCxnSpPr>
          <p:nvPr/>
        </p:nvCxnSpPr>
        <p:spPr>
          <a:xfrm>
            <a:off x="3475354" y="2027201"/>
            <a:ext cx="60600" cy="579000"/>
          </a:xfrm>
          <a:prstGeom prst="straightConnector1">
            <a:avLst/>
          </a:prstGeom>
          <a:noFill/>
          <a:ln cap="flat" cmpd="sng" w="5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3" name="Google Shape;373;g37b62478014_0_1"/>
          <p:cNvCxnSpPr>
            <a:stCxn id="350" idx="3"/>
            <a:endCxn id="349" idx="0"/>
          </p:cNvCxnSpPr>
          <p:nvPr/>
        </p:nvCxnSpPr>
        <p:spPr>
          <a:xfrm flipH="1">
            <a:off x="3536183" y="2235279"/>
            <a:ext cx="317100" cy="370800"/>
          </a:xfrm>
          <a:prstGeom prst="straightConnector1">
            <a:avLst/>
          </a:prstGeom>
          <a:noFill/>
          <a:ln cap="flat" cmpd="sng" w="5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4" name="Google Shape;374;g37b62478014_0_1"/>
          <p:cNvCxnSpPr>
            <a:stCxn id="344" idx="3"/>
            <a:endCxn id="352" idx="1"/>
          </p:cNvCxnSpPr>
          <p:nvPr/>
        </p:nvCxnSpPr>
        <p:spPr>
          <a:xfrm flipH="1" rot="10800000">
            <a:off x="3259956" y="4313025"/>
            <a:ext cx="430800" cy="300"/>
          </a:xfrm>
          <a:prstGeom prst="straightConnector1">
            <a:avLst/>
          </a:prstGeom>
          <a:noFill/>
          <a:ln cap="flat" cmpd="sng" w="5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5" name="Google Shape;375;g37b62478014_0_1"/>
          <p:cNvCxnSpPr>
            <a:stCxn id="349" idx="3"/>
            <a:endCxn id="356" idx="1"/>
          </p:cNvCxnSpPr>
          <p:nvPr/>
        </p:nvCxnSpPr>
        <p:spPr>
          <a:xfrm>
            <a:off x="3903439" y="2735615"/>
            <a:ext cx="1168800" cy="248100"/>
          </a:xfrm>
          <a:prstGeom prst="straightConnector1">
            <a:avLst/>
          </a:prstGeom>
          <a:noFill/>
          <a:ln cap="flat" cmpd="sng" w="5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6" name="Google Shape;376;g37b62478014_0_1"/>
          <p:cNvCxnSpPr>
            <a:stCxn id="356" idx="2"/>
            <a:endCxn id="354" idx="0"/>
          </p:cNvCxnSpPr>
          <p:nvPr/>
        </p:nvCxnSpPr>
        <p:spPr>
          <a:xfrm>
            <a:off x="5500164" y="3181126"/>
            <a:ext cx="21600" cy="316800"/>
          </a:xfrm>
          <a:prstGeom prst="straightConnector1">
            <a:avLst/>
          </a:prstGeom>
          <a:noFill/>
          <a:ln cap="flat" cmpd="sng" w="5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7" name="Google Shape;377;g37b62478014_0_1"/>
          <p:cNvCxnSpPr>
            <a:stCxn id="357" idx="4"/>
            <a:endCxn id="354" idx="0"/>
          </p:cNvCxnSpPr>
          <p:nvPr/>
        </p:nvCxnSpPr>
        <p:spPr>
          <a:xfrm flipH="1">
            <a:off x="5521774" y="3382300"/>
            <a:ext cx="307200" cy="115500"/>
          </a:xfrm>
          <a:prstGeom prst="straightConnector1">
            <a:avLst/>
          </a:prstGeom>
          <a:noFill/>
          <a:ln cap="flat" cmpd="sng" w="5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8" name="Google Shape;378;g37b62478014_0_1"/>
          <p:cNvCxnSpPr>
            <a:stCxn id="358" idx="4"/>
            <a:endCxn id="354" idx="3"/>
          </p:cNvCxnSpPr>
          <p:nvPr/>
        </p:nvCxnSpPr>
        <p:spPr>
          <a:xfrm flipH="1">
            <a:off x="5850242" y="3309815"/>
            <a:ext cx="616500" cy="303900"/>
          </a:xfrm>
          <a:prstGeom prst="straightConnector1">
            <a:avLst/>
          </a:prstGeom>
          <a:noFill/>
          <a:ln cap="flat" cmpd="sng" w="5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9" name="Google Shape;379;g37b62478014_0_1"/>
          <p:cNvCxnSpPr>
            <a:stCxn id="359" idx="2"/>
            <a:endCxn id="354" idx="3"/>
          </p:cNvCxnSpPr>
          <p:nvPr/>
        </p:nvCxnSpPr>
        <p:spPr>
          <a:xfrm flipH="1">
            <a:off x="5850386" y="3465324"/>
            <a:ext cx="472500" cy="148200"/>
          </a:xfrm>
          <a:prstGeom prst="straightConnector1">
            <a:avLst/>
          </a:prstGeom>
          <a:noFill/>
          <a:ln cap="flat" cmpd="sng" w="5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0" name="Google Shape;380;g37b62478014_0_1"/>
          <p:cNvCxnSpPr>
            <a:stCxn id="360" idx="2"/>
            <a:endCxn id="354" idx="3"/>
          </p:cNvCxnSpPr>
          <p:nvPr/>
        </p:nvCxnSpPr>
        <p:spPr>
          <a:xfrm rot="10800000">
            <a:off x="5850262" y="3613699"/>
            <a:ext cx="326100" cy="138600"/>
          </a:xfrm>
          <a:prstGeom prst="straightConnector1">
            <a:avLst/>
          </a:prstGeom>
          <a:noFill/>
          <a:ln cap="flat" cmpd="sng" w="5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1" name="Google Shape;381;g37b62478014_0_1"/>
          <p:cNvCxnSpPr>
            <a:stCxn id="361" idx="1"/>
            <a:endCxn id="354" idx="3"/>
          </p:cNvCxnSpPr>
          <p:nvPr/>
        </p:nvCxnSpPr>
        <p:spPr>
          <a:xfrm rot="10800000">
            <a:off x="5850327" y="3613729"/>
            <a:ext cx="94200" cy="304200"/>
          </a:xfrm>
          <a:prstGeom prst="straightConnector1">
            <a:avLst/>
          </a:prstGeom>
          <a:noFill/>
          <a:ln cap="flat" cmpd="sng" w="5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2" name="Google Shape;382;g37b62478014_0_1"/>
          <p:cNvCxnSpPr>
            <a:stCxn id="354" idx="2"/>
            <a:endCxn id="355" idx="0"/>
          </p:cNvCxnSpPr>
          <p:nvPr/>
        </p:nvCxnSpPr>
        <p:spPr>
          <a:xfrm flipH="1">
            <a:off x="5497477" y="3729425"/>
            <a:ext cx="24300" cy="285600"/>
          </a:xfrm>
          <a:prstGeom prst="straightConnector1">
            <a:avLst/>
          </a:prstGeom>
          <a:noFill/>
          <a:ln cap="flat" cmpd="sng" w="5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3" name="Google Shape;383;g37b62478014_0_1"/>
          <p:cNvCxnSpPr>
            <a:stCxn id="355" idx="2"/>
            <a:endCxn id="353" idx="0"/>
          </p:cNvCxnSpPr>
          <p:nvPr/>
        </p:nvCxnSpPr>
        <p:spPr>
          <a:xfrm>
            <a:off x="5497339" y="4368122"/>
            <a:ext cx="24300" cy="196500"/>
          </a:xfrm>
          <a:prstGeom prst="straightConnector1">
            <a:avLst/>
          </a:prstGeom>
          <a:noFill/>
          <a:ln cap="flat" cmpd="sng" w="5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4" name="Google Shape;384;g37b62478014_0_1"/>
          <p:cNvCxnSpPr>
            <a:stCxn id="353" idx="2"/>
            <a:endCxn id="363" idx="0"/>
          </p:cNvCxnSpPr>
          <p:nvPr/>
        </p:nvCxnSpPr>
        <p:spPr>
          <a:xfrm>
            <a:off x="5521777" y="4796195"/>
            <a:ext cx="51000" cy="291000"/>
          </a:xfrm>
          <a:prstGeom prst="straightConnector1">
            <a:avLst/>
          </a:prstGeom>
          <a:noFill/>
          <a:ln cap="flat" cmpd="sng" w="5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" name="Google Shape;385;g37b62478014_0_1"/>
          <p:cNvCxnSpPr>
            <a:stCxn id="353" idx="2"/>
            <a:endCxn id="365" idx="1"/>
          </p:cNvCxnSpPr>
          <p:nvPr/>
        </p:nvCxnSpPr>
        <p:spPr>
          <a:xfrm>
            <a:off x="5521777" y="4796195"/>
            <a:ext cx="464700" cy="178500"/>
          </a:xfrm>
          <a:prstGeom prst="straightConnector1">
            <a:avLst/>
          </a:prstGeom>
          <a:noFill/>
          <a:ln cap="flat" cmpd="sng" w="5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6" name="Google Shape;386;g37b62478014_0_1"/>
          <p:cNvCxnSpPr>
            <a:stCxn id="353" idx="3"/>
            <a:endCxn id="364" idx="2"/>
          </p:cNvCxnSpPr>
          <p:nvPr/>
        </p:nvCxnSpPr>
        <p:spPr>
          <a:xfrm>
            <a:off x="5850277" y="4680395"/>
            <a:ext cx="358800" cy="109800"/>
          </a:xfrm>
          <a:prstGeom prst="straightConnector1">
            <a:avLst/>
          </a:prstGeom>
          <a:noFill/>
          <a:ln cap="flat" cmpd="sng" w="5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7" name="Google Shape;387;g37b62478014_0_1"/>
          <p:cNvCxnSpPr>
            <a:stCxn id="362" idx="3"/>
            <a:endCxn id="353" idx="3"/>
          </p:cNvCxnSpPr>
          <p:nvPr/>
        </p:nvCxnSpPr>
        <p:spPr>
          <a:xfrm flipH="1">
            <a:off x="5850251" y="4531882"/>
            <a:ext cx="189000" cy="148500"/>
          </a:xfrm>
          <a:prstGeom prst="straightConnector1">
            <a:avLst/>
          </a:prstGeom>
          <a:noFill/>
          <a:ln cap="flat" cmpd="sng" w="5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8" name="Google Shape;388;g37b62478014_0_1"/>
          <p:cNvCxnSpPr>
            <a:stCxn id="354" idx="1"/>
            <a:endCxn id="352" idx="3"/>
          </p:cNvCxnSpPr>
          <p:nvPr/>
        </p:nvCxnSpPr>
        <p:spPr>
          <a:xfrm flipH="1">
            <a:off x="4686277" y="3613625"/>
            <a:ext cx="507000" cy="699600"/>
          </a:xfrm>
          <a:prstGeom prst="straightConnector1">
            <a:avLst/>
          </a:prstGeom>
          <a:noFill/>
          <a:ln cap="flat" cmpd="sng" w="5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" name="Google Shape;389;g37b62478014_0_1"/>
          <p:cNvCxnSpPr>
            <a:stCxn id="353" idx="1"/>
            <a:endCxn id="352" idx="3"/>
          </p:cNvCxnSpPr>
          <p:nvPr/>
        </p:nvCxnSpPr>
        <p:spPr>
          <a:xfrm rot="10800000">
            <a:off x="4686277" y="4313195"/>
            <a:ext cx="507000" cy="367200"/>
          </a:xfrm>
          <a:prstGeom prst="straightConnector1">
            <a:avLst/>
          </a:prstGeom>
          <a:noFill/>
          <a:ln cap="flat" cmpd="sng" w="5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0" name="Google Shape;390;g37b62478014_0_1"/>
          <p:cNvSpPr/>
          <p:nvPr/>
        </p:nvSpPr>
        <p:spPr>
          <a:xfrm>
            <a:off x="3845654" y="5513421"/>
            <a:ext cx="734700" cy="258900"/>
          </a:xfrm>
          <a:prstGeom prst="rect">
            <a:avLst/>
          </a:prstGeom>
          <a:noFill/>
          <a:ln cap="flat" cmpd="sng" w="5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675" lIns="54675" spcFirstLastPara="1" rIns="54675" wrap="square" tIns="54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7"/>
              <a:t>Assessment</a:t>
            </a:r>
            <a:endParaRPr sz="657"/>
          </a:p>
        </p:txBody>
      </p:sp>
      <p:sp>
        <p:nvSpPr>
          <p:cNvPr id="391" name="Google Shape;391;g37b62478014_0_1"/>
          <p:cNvSpPr/>
          <p:nvPr/>
        </p:nvSpPr>
        <p:spPr>
          <a:xfrm>
            <a:off x="4168449" y="6058535"/>
            <a:ext cx="687300" cy="258900"/>
          </a:xfrm>
          <a:prstGeom prst="ellipse">
            <a:avLst/>
          </a:prstGeom>
          <a:noFill/>
          <a:ln cap="flat" cmpd="sng" w="5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675" lIns="54675" spcFirstLastPara="1" rIns="54675" wrap="square" tIns="54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7"/>
              <a:t>Questions</a:t>
            </a:r>
            <a:endParaRPr sz="657"/>
          </a:p>
        </p:txBody>
      </p:sp>
      <p:sp>
        <p:nvSpPr>
          <p:cNvPr id="392" name="Google Shape;392;g37b62478014_0_1"/>
          <p:cNvSpPr/>
          <p:nvPr/>
        </p:nvSpPr>
        <p:spPr>
          <a:xfrm>
            <a:off x="3206507" y="6097455"/>
            <a:ext cx="855900" cy="258900"/>
          </a:xfrm>
          <a:prstGeom prst="ellipse">
            <a:avLst/>
          </a:prstGeom>
          <a:noFill/>
          <a:ln cap="flat" cmpd="sng" w="5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675" lIns="54675" spcFirstLastPara="1" rIns="54675" wrap="square" tIns="54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7"/>
              <a:t>Assessment_types</a:t>
            </a:r>
            <a:endParaRPr sz="657"/>
          </a:p>
        </p:txBody>
      </p:sp>
      <p:sp>
        <p:nvSpPr>
          <p:cNvPr id="393" name="Google Shape;393;g37b62478014_0_1"/>
          <p:cNvSpPr/>
          <p:nvPr/>
        </p:nvSpPr>
        <p:spPr>
          <a:xfrm>
            <a:off x="3049154" y="5726948"/>
            <a:ext cx="687300" cy="258900"/>
          </a:xfrm>
          <a:prstGeom prst="ellipse">
            <a:avLst/>
          </a:prstGeom>
          <a:noFill/>
          <a:ln cap="flat" cmpd="sng" w="5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675" lIns="54675" spcFirstLastPara="1" rIns="54675" wrap="square" tIns="54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7"/>
              <a:t>Answer</a:t>
            </a:r>
            <a:endParaRPr sz="657"/>
          </a:p>
        </p:txBody>
      </p:sp>
      <p:cxnSp>
        <p:nvCxnSpPr>
          <p:cNvPr id="394" name="Google Shape;394;g37b62478014_0_1"/>
          <p:cNvCxnSpPr>
            <a:stCxn id="393" idx="6"/>
            <a:endCxn id="390" idx="2"/>
          </p:cNvCxnSpPr>
          <p:nvPr/>
        </p:nvCxnSpPr>
        <p:spPr>
          <a:xfrm flipH="1" rot="10800000">
            <a:off x="3736454" y="5772398"/>
            <a:ext cx="476400" cy="84000"/>
          </a:xfrm>
          <a:prstGeom prst="straightConnector1">
            <a:avLst/>
          </a:prstGeom>
          <a:noFill/>
          <a:ln cap="flat" cmpd="sng" w="5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5" name="Google Shape;395;g37b62478014_0_1"/>
          <p:cNvCxnSpPr>
            <a:stCxn id="392" idx="0"/>
            <a:endCxn id="390" idx="2"/>
          </p:cNvCxnSpPr>
          <p:nvPr/>
        </p:nvCxnSpPr>
        <p:spPr>
          <a:xfrm flipH="1" rot="10800000">
            <a:off x="3634457" y="5772255"/>
            <a:ext cx="578400" cy="325200"/>
          </a:xfrm>
          <a:prstGeom prst="straightConnector1">
            <a:avLst/>
          </a:prstGeom>
          <a:noFill/>
          <a:ln cap="flat" cmpd="sng" w="5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6" name="Google Shape;396;g37b62478014_0_1"/>
          <p:cNvCxnSpPr>
            <a:stCxn id="391" idx="0"/>
            <a:endCxn id="390" idx="2"/>
          </p:cNvCxnSpPr>
          <p:nvPr/>
        </p:nvCxnSpPr>
        <p:spPr>
          <a:xfrm rot="10800000">
            <a:off x="4212999" y="5772335"/>
            <a:ext cx="299100" cy="286200"/>
          </a:xfrm>
          <a:prstGeom prst="straightConnector1">
            <a:avLst/>
          </a:prstGeom>
          <a:noFill/>
          <a:ln cap="flat" cmpd="sng" w="5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7" name="Google Shape;397;g37b62478014_0_1"/>
          <p:cNvCxnSpPr>
            <a:stCxn id="352" idx="2"/>
            <a:endCxn id="390" idx="0"/>
          </p:cNvCxnSpPr>
          <p:nvPr/>
        </p:nvCxnSpPr>
        <p:spPr>
          <a:xfrm>
            <a:off x="4188542" y="4542667"/>
            <a:ext cx="24600" cy="970800"/>
          </a:xfrm>
          <a:prstGeom prst="straightConnector1">
            <a:avLst/>
          </a:prstGeom>
          <a:noFill/>
          <a:ln cap="flat" cmpd="sng" w="5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g37b62478014_0_1"/>
          <p:cNvSpPr/>
          <p:nvPr/>
        </p:nvSpPr>
        <p:spPr>
          <a:xfrm>
            <a:off x="4356413" y="4920318"/>
            <a:ext cx="765600" cy="353100"/>
          </a:xfrm>
          <a:prstGeom prst="diamond">
            <a:avLst/>
          </a:prstGeom>
          <a:noFill/>
          <a:ln cap="flat" cmpd="sng" w="5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8900" lIns="48900" spcFirstLastPara="1" rIns="48900" wrap="square" tIns="48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8"/>
              <a:t>Monitor</a:t>
            </a:r>
            <a:endParaRPr sz="588"/>
          </a:p>
        </p:txBody>
      </p:sp>
      <p:cxnSp>
        <p:nvCxnSpPr>
          <p:cNvPr id="399" name="Google Shape;399;g37b62478014_0_1"/>
          <p:cNvCxnSpPr>
            <a:stCxn id="353" idx="1"/>
            <a:endCxn id="398" idx="0"/>
          </p:cNvCxnSpPr>
          <p:nvPr/>
        </p:nvCxnSpPr>
        <p:spPr>
          <a:xfrm flipH="1">
            <a:off x="4739077" y="4680395"/>
            <a:ext cx="454200" cy="240000"/>
          </a:xfrm>
          <a:prstGeom prst="straightConnector1">
            <a:avLst/>
          </a:prstGeom>
          <a:noFill/>
          <a:ln cap="flat" cmpd="sng" w="5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0" name="Google Shape;400;g37b62478014_0_1"/>
          <p:cNvCxnSpPr>
            <a:stCxn id="398" idx="2"/>
            <a:endCxn id="390" idx="0"/>
          </p:cNvCxnSpPr>
          <p:nvPr/>
        </p:nvCxnSpPr>
        <p:spPr>
          <a:xfrm flipH="1">
            <a:off x="4213013" y="5273418"/>
            <a:ext cx="526200" cy="240000"/>
          </a:xfrm>
          <a:prstGeom prst="straightConnector1">
            <a:avLst/>
          </a:prstGeom>
          <a:noFill/>
          <a:ln cap="flat" cmpd="sng" w="5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1" name="Google Shape;401;g37b62478014_0_1"/>
          <p:cNvSpPr/>
          <p:nvPr/>
        </p:nvSpPr>
        <p:spPr>
          <a:xfrm>
            <a:off x="6709064" y="4015022"/>
            <a:ext cx="765600" cy="353100"/>
          </a:xfrm>
          <a:prstGeom prst="diamond">
            <a:avLst/>
          </a:prstGeom>
          <a:noFill/>
          <a:ln cap="flat" cmpd="sng" w="5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8900" lIns="48900" spcFirstLastPara="1" rIns="48900" wrap="square" tIns="48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8"/>
              <a:t>takes</a:t>
            </a:r>
            <a:endParaRPr sz="588"/>
          </a:p>
        </p:txBody>
      </p:sp>
      <p:cxnSp>
        <p:nvCxnSpPr>
          <p:cNvPr id="402" name="Google Shape;402;g37b62478014_0_1"/>
          <p:cNvCxnSpPr>
            <a:stCxn id="390" idx="3"/>
          </p:cNvCxnSpPr>
          <p:nvPr/>
        </p:nvCxnSpPr>
        <p:spPr>
          <a:xfrm>
            <a:off x="4580354" y="5642871"/>
            <a:ext cx="2501400" cy="0"/>
          </a:xfrm>
          <a:prstGeom prst="straightConnector1">
            <a:avLst/>
          </a:prstGeom>
          <a:noFill/>
          <a:ln cap="flat" cmpd="sng" w="5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3" name="Google Shape;403;g37b62478014_0_1"/>
          <p:cNvCxnSpPr>
            <a:stCxn id="401" idx="2"/>
          </p:cNvCxnSpPr>
          <p:nvPr/>
        </p:nvCxnSpPr>
        <p:spPr>
          <a:xfrm>
            <a:off x="7091864" y="4368122"/>
            <a:ext cx="0" cy="1281300"/>
          </a:xfrm>
          <a:prstGeom prst="straightConnector1">
            <a:avLst/>
          </a:prstGeom>
          <a:noFill/>
          <a:ln cap="flat" cmpd="sng" w="5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" name="Google Shape;404;g37b62478014_0_1"/>
          <p:cNvCxnSpPr>
            <a:stCxn id="401" idx="0"/>
          </p:cNvCxnSpPr>
          <p:nvPr/>
        </p:nvCxnSpPr>
        <p:spPr>
          <a:xfrm rot="10800000">
            <a:off x="7091864" y="2709122"/>
            <a:ext cx="0" cy="1305900"/>
          </a:xfrm>
          <a:prstGeom prst="straightConnector1">
            <a:avLst/>
          </a:prstGeom>
          <a:noFill/>
          <a:ln cap="flat" cmpd="sng" w="5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g37b62478014_0_1"/>
          <p:cNvCxnSpPr>
            <a:stCxn id="349" idx="3"/>
          </p:cNvCxnSpPr>
          <p:nvPr/>
        </p:nvCxnSpPr>
        <p:spPr>
          <a:xfrm>
            <a:off x="3903439" y="2735615"/>
            <a:ext cx="3174600" cy="0"/>
          </a:xfrm>
          <a:prstGeom prst="straightConnector1">
            <a:avLst/>
          </a:prstGeom>
          <a:noFill/>
          <a:ln cap="flat" cmpd="sng" w="5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0"/>
          <p:cNvSpPr/>
          <p:nvPr/>
        </p:nvSpPr>
        <p:spPr>
          <a:xfrm>
            <a:off x="0" y="5486402"/>
            <a:ext cx="9144000" cy="137159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54000" sx="89000" rotWithShape="0" algn="t" dir="20340000" dist="114300" sy="890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0"/>
          <p:cNvSpPr txBox="1"/>
          <p:nvPr>
            <p:ph type="title"/>
          </p:nvPr>
        </p:nvSpPr>
        <p:spPr>
          <a:xfrm>
            <a:off x="442167" y="5746071"/>
            <a:ext cx="5261624" cy="8522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rPr lang="en-US" sz="2600"/>
              <a:t>Animation based Learning</a:t>
            </a:r>
            <a:endParaRPr/>
          </a:p>
        </p:txBody>
      </p:sp>
      <p:pic>
        <p:nvPicPr>
          <p:cNvPr id="413" name="Google Shape;413;p10" title="Screenshot 2025-09-09 11.08.32 PM.png"/>
          <p:cNvPicPr preferRelativeResize="0"/>
          <p:nvPr/>
        </p:nvPicPr>
        <p:blipFill rotWithShape="1">
          <a:blip r:embed="rId3">
            <a:alphaModFix/>
          </a:blip>
          <a:srcRect b="0" l="7410" r="7410" t="0"/>
          <a:stretch/>
        </p:blipFill>
        <p:spPr>
          <a:xfrm>
            <a:off x="0" y="0"/>
            <a:ext cx="9144000" cy="5480049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10"/>
          <p:cNvSpPr txBox="1"/>
          <p:nvPr>
            <p:ph idx="12" type="sldNum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0" name="Google Shape;420;p11" title="Screenshot 2025-09-09 11.12.08 PM.png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7735" r="7726" t="0"/>
          <a:stretch/>
        </p:blipFill>
        <p:spPr>
          <a:xfrm>
            <a:off x="-13751" y="3186"/>
            <a:ext cx="9144000" cy="5480100"/>
          </a:xfrm>
          <a:prstGeom prst="rect">
            <a:avLst/>
          </a:prstGeom>
          <a:noFill/>
          <a:ln>
            <a:noFill/>
          </a:ln>
          <a:effectLst>
            <a:outerShdw blurRad="596900" sx="87000" rotWithShape="0" algn="ctr" dir="8820000" dist="330200" sy="87000">
              <a:srgbClr val="000000">
                <a:alpha val="28627"/>
              </a:srgbClr>
            </a:outerShdw>
          </a:effectLst>
        </p:spPr>
      </p:pic>
      <p:sp>
        <p:nvSpPr>
          <p:cNvPr id="421" name="Google Shape;421;p11"/>
          <p:cNvSpPr/>
          <p:nvPr/>
        </p:nvSpPr>
        <p:spPr>
          <a:xfrm>
            <a:off x="0" y="5486402"/>
            <a:ext cx="9144000" cy="137159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54000" sx="89000" rotWithShape="0" algn="t" dir="20340000" dist="114300" sy="890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11"/>
          <p:cNvSpPr txBox="1"/>
          <p:nvPr>
            <p:ph type="title"/>
          </p:nvPr>
        </p:nvSpPr>
        <p:spPr>
          <a:xfrm>
            <a:off x="442167" y="5746071"/>
            <a:ext cx="5261624" cy="8522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rPr lang="en-US" sz="2600"/>
              <a:t>Animated &amp; Interactive Modules</a:t>
            </a:r>
            <a:endParaRPr sz="2600"/>
          </a:p>
        </p:txBody>
      </p:sp>
      <p:sp>
        <p:nvSpPr>
          <p:cNvPr id="423" name="Google Shape;423;p11"/>
          <p:cNvSpPr txBox="1"/>
          <p:nvPr>
            <p:ph idx="12" type="sldNum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9" name="Google Shape;429;p13" title="Screenshot 2025-09-09 11.16.02 PM.png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7300" r="7309" t="0"/>
          <a:stretch/>
        </p:blipFill>
        <p:spPr>
          <a:xfrm>
            <a:off x="20" y="3186"/>
            <a:ext cx="9144000" cy="5480100"/>
          </a:xfrm>
          <a:prstGeom prst="rect">
            <a:avLst/>
          </a:prstGeom>
          <a:noFill/>
          <a:ln>
            <a:noFill/>
          </a:ln>
          <a:effectLst>
            <a:outerShdw blurRad="596900" sx="87000" rotWithShape="0" algn="ctr" dir="8820000" dist="330200" sy="87000">
              <a:srgbClr val="000000">
                <a:alpha val="28627"/>
              </a:srgbClr>
            </a:outerShdw>
          </a:effectLst>
        </p:spPr>
      </p:pic>
      <p:sp>
        <p:nvSpPr>
          <p:cNvPr id="430" name="Google Shape;430;p13"/>
          <p:cNvSpPr/>
          <p:nvPr/>
        </p:nvSpPr>
        <p:spPr>
          <a:xfrm>
            <a:off x="0" y="5486402"/>
            <a:ext cx="9144000" cy="137159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54000" sx="89000" rotWithShape="0" algn="t" dir="20340000" dist="114300" sy="890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13"/>
          <p:cNvSpPr txBox="1"/>
          <p:nvPr>
            <p:ph type="title"/>
          </p:nvPr>
        </p:nvSpPr>
        <p:spPr>
          <a:xfrm>
            <a:off x="442167" y="5746071"/>
            <a:ext cx="5261624" cy="8522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rPr lang="en-US" sz="2600"/>
              <a:t>AI-Powered Personalized Assessments</a:t>
            </a:r>
            <a:endParaRPr sz="2600"/>
          </a:p>
        </p:txBody>
      </p:sp>
      <p:sp>
        <p:nvSpPr>
          <p:cNvPr id="432" name="Google Shape;432;p13"/>
          <p:cNvSpPr txBox="1"/>
          <p:nvPr>
            <p:ph idx="12" type="sldNum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8" name="Google Shape;438;p14" title="Screenshot 2025-09-09 11.20.32 PM.png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7221" r="7213" t="0"/>
          <a:stretch/>
        </p:blipFill>
        <p:spPr>
          <a:xfrm>
            <a:off x="20" y="3186"/>
            <a:ext cx="9144000" cy="5480100"/>
          </a:xfrm>
          <a:prstGeom prst="rect">
            <a:avLst/>
          </a:prstGeom>
          <a:noFill/>
          <a:ln>
            <a:noFill/>
          </a:ln>
          <a:effectLst>
            <a:outerShdw blurRad="596900" sx="87000" rotWithShape="0" algn="ctr" dir="8820000" dist="330200" sy="87000">
              <a:srgbClr val="000000">
                <a:alpha val="28627"/>
              </a:srgbClr>
            </a:outerShdw>
          </a:effectLst>
        </p:spPr>
      </p:pic>
      <p:sp>
        <p:nvSpPr>
          <p:cNvPr id="439" name="Google Shape;439;p14"/>
          <p:cNvSpPr/>
          <p:nvPr/>
        </p:nvSpPr>
        <p:spPr>
          <a:xfrm>
            <a:off x="0" y="5486402"/>
            <a:ext cx="9144000" cy="137159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54000" sx="89000" rotWithShape="0" algn="t" dir="20340000" dist="114300" sy="890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14"/>
          <p:cNvSpPr txBox="1"/>
          <p:nvPr>
            <p:ph type="title"/>
          </p:nvPr>
        </p:nvSpPr>
        <p:spPr>
          <a:xfrm>
            <a:off x="442167" y="5746071"/>
            <a:ext cx="5261700" cy="8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rPr lang="en-US" sz="2600"/>
              <a:t>Parental Integration</a:t>
            </a:r>
            <a:endParaRPr sz="2600"/>
          </a:p>
        </p:txBody>
      </p:sp>
      <p:sp>
        <p:nvSpPr>
          <p:cNvPr id="441" name="Google Shape;441;p14"/>
          <p:cNvSpPr txBox="1"/>
          <p:nvPr>
            <p:ph idx="12" type="sldNum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42" name="Google Shape;442;p14"/>
          <p:cNvCxnSpPr/>
          <p:nvPr/>
        </p:nvCxnSpPr>
        <p:spPr>
          <a:xfrm>
            <a:off x="2663700" y="1401000"/>
            <a:ext cx="1239900" cy="7158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75a2d14a8c_2_0"/>
          <p:cNvSpPr/>
          <p:nvPr/>
        </p:nvSpPr>
        <p:spPr>
          <a:xfrm flipH="1" rot="-5400000">
            <a:off x="3888750" y="-2988950"/>
            <a:ext cx="1366500" cy="82227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366092"/>
              </a:gs>
            </a:gsLst>
            <a:lin ang="1980142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g375a2d14a8c_2_0"/>
          <p:cNvSpPr txBox="1"/>
          <p:nvPr>
            <p:ph idx="4294967295" type="title"/>
          </p:nvPr>
        </p:nvSpPr>
        <p:spPr>
          <a:xfrm>
            <a:off x="1829481" y="531249"/>
            <a:ext cx="5466300" cy="11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25"/>
              <a:buFont typeface="Calibri"/>
              <a:buNone/>
            </a:pPr>
            <a:r>
              <a:rPr lang="en-US" sz="2625">
                <a:solidFill>
                  <a:srgbClr val="FFFFFF"/>
                </a:solidFill>
              </a:rPr>
              <a:t>OUTLINE</a:t>
            </a:r>
            <a:endParaRPr sz="2625">
              <a:solidFill>
                <a:srgbClr val="FFFFFF"/>
              </a:solidFill>
            </a:endParaRPr>
          </a:p>
        </p:txBody>
      </p:sp>
      <p:sp>
        <p:nvSpPr>
          <p:cNvPr id="95" name="Google Shape;95;g375a2d14a8c_2_0"/>
          <p:cNvSpPr txBox="1"/>
          <p:nvPr/>
        </p:nvSpPr>
        <p:spPr>
          <a:xfrm>
            <a:off x="1133625" y="2504225"/>
            <a:ext cx="6858000" cy="31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</a:t>
            </a:r>
            <a:r>
              <a:rPr lang="en-US" sz="16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blem Statement</a:t>
            </a:r>
            <a:endParaRPr sz="160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Times New Roman"/>
              <a:buChar char="❏"/>
            </a:pPr>
            <a:r>
              <a:rPr lang="en-US" sz="16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 sz="160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Times New Roman"/>
              <a:buChar char="❏"/>
            </a:pPr>
            <a:r>
              <a:rPr lang="en-US" sz="16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Existing Systems and Drawbacks</a:t>
            </a:r>
            <a:endParaRPr sz="160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Times New Roman"/>
              <a:buChar char="❏"/>
            </a:pPr>
            <a:r>
              <a:rPr lang="en-US" sz="16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Related Survey</a:t>
            </a:r>
            <a:endParaRPr sz="160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Times New Roman"/>
              <a:buChar char="❏"/>
            </a:pPr>
            <a:r>
              <a:rPr lang="en-US" sz="16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Proposed System</a:t>
            </a:r>
            <a:endParaRPr sz="160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Times New Roman"/>
              <a:buChar char="❏"/>
            </a:pPr>
            <a:r>
              <a:rPr lang="en-US" sz="16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Features of Proposed System</a:t>
            </a:r>
            <a:endParaRPr sz="160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Times New Roman"/>
              <a:buChar char="❏"/>
            </a:pPr>
            <a:r>
              <a:rPr lang="en-US" sz="16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 Methodology</a:t>
            </a:r>
            <a:endParaRPr sz="160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Times New Roman"/>
              <a:buChar char="❏"/>
            </a:pPr>
            <a:r>
              <a:rPr lang="en-US" sz="16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Development Cycle</a:t>
            </a:r>
            <a:endParaRPr sz="160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Times New Roman"/>
              <a:buChar char="❏"/>
            </a:pPr>
            <a:r>
              <a:rPr lang="en-US" sz="16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 Diagram</a:t>
            </a:r>
            <a:endParaRPr sz="160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Times New Roman"/>
              <a:buChar char="❏"/>
            </a:pPr>
            <a:r>
              <a:rPr lang="en-US" sz="16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</a:t>
            </a:r>
            <a:endParaRPr sz="160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Times New Roman"/>
              <a:buChar char="❏"/>
            </a:pPr>
            <a:r>
              <a:rPr lang="en-US" sz="16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Account Creation</a:t>
            </a:r>
            <a:endParaRPr sz="160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Times New Roman"/>
              <a:buChar char="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Browse </a:t>
            </a:r>
            <a:r>
              <a:rPr lang="en-US" sz="16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Courses </a:t>
            </a:r>
            <a:endParaRPr sz="160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Times New Roman"/>
              <a:buChar char="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Browse Modules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Updates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Decition line icon, concept sign, outline vector illustration, linear symbol (Provided by Getty Images)" id="96" name="Google Shape;96;g375a2d14a8c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2650" y="3254814"/>
            <a:ext cx="2062976" cy="206297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375a2d14a8c_2_0"/>
          <p:cNvSpPr txBox="1"/>
          <p:nvPr>
            <p:ph idx="12" type="sldNum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75a2d14a8c_3_19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366092"/>
              </a:gs>
            </a:gsLst>
            <a:lin ang="19801422" scaled="0"/>
          </a:gradFill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ACCOUNT CREATION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8" name="Google Shape;448;g375a2d14a8c_3_198"/>
          <p:cNvSpPr txBox="1"/>
          <p:nvPr/>
        </p:nvSpPr>
        <p:spPr>
          <a:xfrm>
            <a:off x="564250" y="2397550"/>
            <a:ext cx="32205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on Sign Up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Enter </a:t>
            </a: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Name, Mail/Number,Age,Password,Select Gender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Sign Up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g375a2d14a8c_3_198"/>
          <p:cNvSpPr txBox="1"/>
          <p:nvPr/>
        </p:nvSpPr>
        <p:spPr>
          <a:xfrm>
            <a:off x="457200" y="1848300"/>
            <a:ext cx="32430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Sign UP</a:t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g375a2d14a8c_3_198"/>
          <p:cNvSpPr txBox="1"/>
          <p:nvPr/>
        </p:nvSpPr>
        <p:spPr>
          <a:xfrm>
            <a:off x="457200" y="3860350"/>
            <a:ext cx="32430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Log In</a:t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g375a2d14a8c_3_198"/>
          <p:cNvSpPr txBox="1"/>
          <p:nvPr/>
        </p:nvSpPr>
        <p:spPr>
          <a:xfrm>
            <a:off x="564250" y="4302550"/>
            <a:ext cx="32205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on Log In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Enter </a:t>
            </a: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Log In.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2" name="Google Shape;452;g375a2d14a8c_3_198" title="Screenshot 2025-09-09 11.25.34 PM.png"/>
          <p:cNvPicPr preferRelativeResize="0"/>
          <p:nvPr/>
        </p:nvPicPr>
        <p:blipFill rotWithShape="1">
          <a:blip r:embed="rId3">
            <a:alphaModFix/>
          </a:blip>
          <a:srcRect b="0" l="10790" r="10790" t="0"/>
          <a:stretch/>
        </p:blipFill>
        <p:spPr>
          <a:xfrm>
            <a:off x="3972100" y="1848300"/>
            <a:ext cx="3478726" cy="2246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g375a2d14a8c_3_198" title="Screenshot 2025-09-09 11.24.17 PM.png"/>
          <p:cNvPicPr preferRelativeResize="0"/>
          <p:nvPr/>
        </p:nvPicPr>
        <p:blipFill rotWithShape="1">
          <a:blip r:embed="rId4">
            <a:alphaModFix/>
          </a:blip>
          <a:srcRect b="0" l="7169" r="7169" t="0"/>
          <a:stretch/>
        </p:blipFill>
        <p:spPr>
          <a:xfrm>
            <a:off x="5276775" y="4302553"/>
            <a:ext cx="3410027" cy="2043647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g375a2d14a8c_3_198"/>
          <p:cNvSpPr txBox="1"/>
          <p:nvPr>
            <p:ph idx="12" type="sldNum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5" name="Google Shape;455;g375a2d14a8c_3_198" title="Screenshot 2025-09-09 11.25.43 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4400" y="5094725"/>
            <a:ext cx="2459976" cy="13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75a2d14a8c_3_20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366092"/>
              </a:gs>
            </a:gsLst>
            <a:lin ang="19801422" scaled="0"/>
          </a:gradFill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BROWSE COURSES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61" name="Google Shape;461;g375a2d14a8c_3_209"/>
          <p:cNvSpPr txBox="1"/>
          <p:nvPr/>
        </p:nvSpPr>
        <p:spPr>
          <a:xfrm>
            <a:off x="2961750" y="1739875"/>
            <a:ext cx="3220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on </a:t>
            </a: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Courses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Explore All Courses.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2" name="Google Shape;462;g375a2d14a8c_3_209" title="Screenshot 2025-09-09 11.58.17 PM.png"/>
          <p:cNvPicPr preferRelativeResize="0"/>
          <p:nvPr/>
        </p:nvPicPr>
        <p:blipFill rotWithShape="1">
          <a:blip r:embed="rId3">
            <a:alphaModFix/>
          </a:blip>
          <a:srcRect b="0" l="8304" r="8313" t="0"/>
          <a:stretch/>
        </p:blipFill>
        <p:spPr>
          <a:xfrm>
            <a:off x="2006450" y="2990525"/>
            <a:ext cx="5131099" cy="307505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g375a2d14a8c_3_209"/>
          <p:cNvSpPr txBox="1"/>
          <p:nvPr>
            <p:ph idx="12" type="sldNum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75a2d14a8c_3_2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366092"/>
              </a:gs>
            </a:gsLst>
            <a:lin ang="19801422" scaled="0"/>
          </a:gradFill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BROWSE MODULES</a:t>
            </a:r>
            <a:endParaRPr/>
          </a:p>
        </p:txBody>
      </p:sp>
      <p:sp>
        <p:nvSpPr>
          <p:cNvPr id="469" name="Google Shape;469;g375a2d14a8c_3_220"/>
          <p:cNvSpPr txBox="1"/>
          <p:nvPr/>
        </p:nvSpPr>
        <p:spPr>
          <a:xfrm>
            <a:off x="457200" y="2017388"/>
            <a:ext cx="32205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on </a:t>
            </a: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Courses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a course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Browse </a:t>
            </a: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Course Module, Quiz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0" name="Google Shape;470;g375a2d14a8c_3_220" title="Screenshot 2025-09-09 11.58.17 PM.png"/>
          <p:cNvPicPr preferRelativeResize="0"/>
          <p:nvPr/>
        </p:nvPicPr>
        <p:blipFill rotWithShape="1">
          <a:blip r:embed="rId3">
            <a:alphaModFix/>
          </a:blip>
          <a:srcRect b="0" l="8313" r="8304" t="0"/>
          <a:stretch/>
        </p:blipFill>
        <p:spPr>
          <a:xfrm>
            <a:off x="3400175" y="1790838"/>
            <a:ext cx="2999573" cy="1797674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g375a2d14a8c_3_220"/>
          <p:cNvSpPr txBox="1"/>
          <p:nvPr>
            <p:ph idx="12" type="sldNum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2" name="Google Shape;472;g375a2d14a8c_3_220" title="Screenshot 2025-09-10 12.02.08 AM.png"/>
          <p:cNvPicPr preferRelativeResize="0"/>
          <p:nvPr/>
        </p:nvPicPr>
        <p:blipFill rotWithShape="1">
          <a:blip r:embed="rId4">
            <a:alphaModFix/>
          </a:blip>
          <a:srcRect b="0" l="7104" r="7095" t="0"/>
          <a:stretch/>
        </p:blipFill>
        <p:spPr>
          <a:xfrm>
            <a:off x="5687225" y="3855864"/>
            <a:ext cx="2999573" cy="179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g375a2d14a8c_3_220" title="Screenshot 2025-09-09 11.12.08 PM.png"/>
          <p:cNvPicPr preferRelativeResize="0"/>
          <p:nvPr/>
        </p:nvPicPr>
        <p:blipFill rotWithShape="1">
          <a:blip r:embed="rId5">
            <a:alphaModFix/>
          </a:blip>
          <a:srcRect b="0" l="7735" r="7726" t="0"/>
          <a:stretch/>
        </p:blipFill>
        <p:spPr>
          <a:xfrm>
            <a:off x="2298900" y="4378638"/>
            <a:ext cx="2999572" cy="179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75a2d14a8c_3_2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366092"/>
              </a:gs>
            </a:gsLst>
            <a:lin ang="19801422" scaled="0"/>
          </a:gradFill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UPDATES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9" name="Google Shape;479;g375a2d14a8c_3_230"/>
          <p:cNvSpPr txBox="1"/>
          <p:nvPr/>
        </p:nvSpPr>
        <p:spPr>
          <a:xfrm>
            <a:off x="457200" y="2083238"/>
            <a:ext cx="3220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on Dashboard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Browse </a:t>
            </a: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Completed courses, In Progress courses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Enrolled courses,</a:t>
            </a: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Achievements</a:t>
            </a: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0" name="Google Shape;480;g375a2d14a8c_3_230" title="Screenshot 2025-09-10 12.06.12 AM.png"/>
          <p:cNvPicPr preferRelativeResize="0"/>
          <p:nvPr/>
        </p:nvPicPr>
        <p:blipFill rotWithShape="1">
          <a:blip r:embed="rId3">
            <a:alphaModFix/>
          </a:blip>
          <a:srcRect b="0" l="7648" r="7648" t="0"/>
          <a:stretch/>
        </p:blipFill>
        <p:spPr>
          <a:xfrm>
            <a:off x="457200" y="3891825"/>
            <a:ext cx="3952402" cy="23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g375a2d14a8c_3_230" title="Screenshot 2025-09-09 11.16.02 PM.png"/>
          <p:cNvPicPr preferRelativeResize="0"/>
          <p:nvPr/>
        </p:nvPicPr>
        <p:blipFill rotWithShape="1">
          <a:blip r:embed="rId4">
            <a:alphaModFix/>
          </a:blip>
          <a:srcRect b="0" l="7300" r="7309" t="0"/>
          <a:stretch/>
        </p:blipFill>
        <p:spPr>
          <a:xfrm>
            <a:off x="4627325" y="1816775"/>
            <a:ext cx="4059474" cy="243287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g375a2d14a8c_3_230"/>
          <p:cNvSpPr txBox="1"/>
          <p:nvPr>
            <p:ph idx="12" type="sldNum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15"/>
          <p:cNvSpPr/>
          <p:nvPr/>
        </p:nvSpPr>
        <p:spPr>
          <a:xfrm flipH="1" rot="10800000">
            <a:off x="458550" y="304950"/>
            <a:ext cx="8257200" cy="15906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366092"/>
              </a:gs>
            </a:gsLst>
            <a:lin ang="1980142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15"/>
          <p:cNvSpPr txBox="1"/>
          <p:nvPr>
            <p:ph type="title"/>
          </p:nvPr>
        </p:nvSpPr>
        <p:spPr>
          <a:xfrm>
            <a:off x="1596600" y="583350"/>
            <a:ext cx="5950800" cy="10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Calibri"/>
              <a:buNone/>
            </a:pPr>
            <a:r>
              <a:rPr lang="en-US" sz="3500">
                <a:solidFill>
                  <a:srgbClr val="FFFFFF"/>
                </a:solidFill>
              </a:rPr>
              <a:t>STATEMENT</a:t>
            </a:r>
            <a:endParaRPr sz="3500">
              <a:solidFill>
                <a:srgbClr val="FFFFFF"/>
              </a:solidFill>
            </a:endParaRPr>
          </a:p>
        </p:txBody>
      </p:sp>
      <p:sp>
        <p:nvSpPr>
          <p:cNvPr id="490" name="Google Shape;490;p15"/>
          <p:cNvSpPr txBox="1"/>
          <p:nvPr>
            <p:ph idx="1" type="body"/>
          </p:nvPr>
        </p:nvSpPr>
        <p:spPr>
          <a:xfrm>
            <a:off x="1028699" y="2318197"/>
            <a:ext cx="7293023" cy="36833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1700"/>
              <a:t>The proposed solution leverages </a:t>
            </a:r>
            <a:r>
              <a:rPr b="1" lang="en-US" sz="1700"/>
              <a:t>AI-powered learning</a:t>
            </a:r>
            <a:r>
              <a:rPr lang="en-US" sz="1700"/>
              <a:t> to address the critical issue of </a:t>
            </a:r>
            <a:r>
              <a:rPr b="1" lang="en-US" sz="1700"/>
              <a:t>financial literacy</a:t>
            </a:r>
            <a:r>
              <a:rPr lang="en-US" sz="1700"/>
              <a:t>. The use of </a:t>
            </a:r>
            <a:r>
              <a:rPr b="1" lang="en-US" sz="1700"/>
              <a:t>AI</a:t>
            </a:r>
            <a:r>
              <a:rPr lang="en-US" sz="1700"/>
              <a:t> ensures that each learning experience is tailored to the child's progress, providing them with personalized guidance and support at every step.</a:t>
            </a:r>
            <a:endParaRPr sz="1700"/>
          </a:p>
          <a:p>
            <a:pPr indent="-234950" lvl="0" marL="34290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sz="1700"/>
          </a:p>
        </p:txBody>
      </p:sp>
      <p:sp>
        <p:nvSpPr>
          <p:cNvPr id="491" name="Google Shape;491;p15"/>
          <p:cNvSpPr txBox="1"/>
          <p:nvPr>
            <p:ph idx="12" type="sldNum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19"/>
          <p:cNvPicPr preferRelativeResize="0"/>
          <p:nvPr/>
        </p:nvPicPr>
        <p:blipFill rotWithShape="1">
          <a:blip r:embed="rId3">
            <a:alphaModFix/>
          </a:blip>
          <a:srcRect b="-9" l="817" r="14908" t="5249"/>
          <a:stretch/>
        </p:blipFill>
        <p:spPr>
          <a:xfrm>
            <a:off x="20" y="10"/>
            <a:ext cx="9143982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EEECE1">
                  <a:alpha val="67843"/>
                </a:srgbClr>
              </a:gs>
              <a:gs pos="10000">
                <a:srgbClr val="EEECE1">
                  <a:alpha val="67843"/>
                </a:srgbClr>
              </a:gs>
              <a:gs pos="85000">
                <a:srgbClr val="EEECE1">
                  <a:alpha val="96862"/>
                </a:srgbClr>
              </a:gs>
              <a:gs pos="100000">
                <a:srgbClr val="EEECE1">
                  <a:alpha val="96862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19"/>
          <p:cNvSpPr txBox="1"/>
          <p:nvPr>
            <p:ph type="title"/>
          </p:nvPr>
        </p:nvSpPr>
        <p:spPr>
          <a:xfrm>
            <a:off x="628650" y="516606"/>
            <a:ext cx="7886700" cy="51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499" name="Google Shape;499;p19"/>
          <p:cNvSpPr txBox="1"/>
          <p:nvPr>
            <p:ph idx="12" type="sldNum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/>
          <p:nvPr/>
        </p:nvSpPr>
        <p:spPr>
          <a:xfrm flipH="1" rot="-5400000">
            <a:off x="3880800" y="-2564550"/>
            <a:ext cx="1389600" cy="82341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366092"/>
              </a:gs>
            </a:gsLst>
            <a:lin ang="1980142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 txBox="1"/>
          <p:nvPr>
            <p:ph type="title"/>
          </p:nvPr>
        </p:nvSpPr>
        <p:spPr>
          <a:xfrm>
            <a:off x="1842706" y="961337"/>
            <a:ext cx="5466300" cy="11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25"/>
              <a:buFont typeface="Calibri"/>
              <a:buNone/>
            </a:pPr>
            <a:r>
              <a:rPr lang="en-US" sz="2625">
                <a:solidFill>
                  <a:srgbClr val="FFFFFF"/>
                </a:solidFill>
              </a:rPr>
              <a:t>INTRODUCTION</a:t>
            </a:r>
            <a:endParaRPr sz="2625">
              <a:solidFill>
                <a:srgbClr val="FFFFFF"/>
              </a:solidFill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610375" y="3374869"/>
            <a:ext cx="205800" cy="1311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1320000" y="3158319"/>
            <a:ext cx="73728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5700" lIns="95700" spcFirstLastPara="1" rIns="95700" wrap="square" tIns="9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56"/>
              </a:spcBef>
              <a:spcAft>
                <a:spcPts val="0"/>
              </a:spcAft>
              <a:buClr>
                <a:schemeClr val="dk1"/>
              </a:buClr>
              <a:buSzPts val="1151"/>
              <a:buFont typeface="Arial"/>
              <a:buNone/>
            </a:pPr>
            <a:r>
              <a:rPr lang="en-US" sz="1256">
                <a:solidFill>
                  <a:schemeClr val="dk1"/>
                </a:solidFill>
              </a:rPr>
              <a:t>In today’s world of financial uncertainty and scams, developing financial literacy from an early age has become essential. With </a:t>
            </a:r>
            <a:r>
              <a:rPr b="1" lang="en-US" sz="1256">
                <a:solidFill>
                  <a:schemeClr val="dk1"/>
                </a:solidFill>
              </a:rPr>
              <a:t>only 28% of Bangladeshis financially literate (as of 2023)</a:t>
            </a:r>
            <a:r>
              <a:rPr lang="en-US" sz="1256">
                <a:solidFill>
                  <a:schemeClr val="dk1"/>
                </a:solidFill>
              </a:rPr>
              <a:t>, there's a critical need to educate youth on how to make informed money decisions. This project addresses that need by designing an </a:t>
            </a:r>
            <a:r>
              <a:rPr b="1" lang="en-US" sz="1256">
                <a:solidFill>
                  <a:schemeClr val="dk1"/>
                </a:solidFill>
              </a:rPr>
              <a:t>interactive educational platform</a:t>
            </a:r>
            <a:r>
              <a:rPr lang="en-US" sz="1256">
                <a:solidFill>
                  <a:schemeClr val="dk1"/>
                </a:solidFill>
              </a:rPr>
              <a:t> for children aged </a:t>
            </a:r>
            <a:r>
              <a:rPr b="1" lang="en-US" sz="1256">
                <a:solidFill>
                  <a:schemeClr val="dk1"/>
                </a:solidFill>
              </a:rPr>
              <a:t>8–16</a:t>
            </a:r>
            <a:r>
              <a:rPr lang="en-US" sz="1256">
                <a:solidFill>
                  <a:schemeClr val="dk1"/>
                </a:solidFill>
              </a:rPr>
              <a:t>, using </a:t>
            </a:r>
            <a:r>
              <a:rPr b="1" lang="en-US" sz="1256">
                <a:solidFill>
                  <a:schemeClr val="dk1"/>
                </a:solidFill>
              </a:rPr>
              <a:t>gamification, animation, and artificial intelligence (AI)</a:t>
            </a:r>
            <a:r>
              <a:rPr lang="en-US" sz="1256">
                <a:solidFill>
                  <a:schemeClr val="dk1"/>
                </a:solidFill>
              </a:rPr>
              <a:t> to make learning about money fun, engaging, and personalized.</a:t>
            </a:r>
            <a:endParaRPr sz="1256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56"/>
              </a:spcBef>
              <a:spcAft>
                <a:spcPts val="0"/>
              </a:spcAft>
              <a:buNone/>
            </a:pPr>
            <a:r>
              <a:t/>
            </a:r>
            <a:endParaRPr sz="157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1320000" y="4565699"/>
            <a:ext cx="73728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5700" lIns="95700" spcFirstLastPara="1" rIns="95700" wrap="square" tIns="9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56"/>
              </a:spcBef>
              <a:spcAft>
                <a:spcPts val="0"/>
              </a:spcAft>
              <a:buNone/>
            </a:pPr>
            <a:r>
              <a:rPr lang="en-US" sz="1256">
                <a:solidFill>
                  <a:schemeClr val="dk1"/>
                </a:solidFill>
              </a:rPr>
              <a:t>The platform teaches key life skills such as </a:t>
            </a:r>
            <a:r>
              <a:rPr b="1" lang="en-US" sz="1256">
                <a:solidFill>
                  <a:schemeClr val="dk1"/>
                </a:solidFill>
              </a:rPr>
              <a:t>impulse control</a:t>
            </a:r>
            <a:r>
              <a:rPr lang="en-US" sz="1256">
                <a:solidFill>
                  <a:schemeClr val="dk1"/>
                </a:solidFill>
              </a:rPr>
              <a:t>, </a:t>
            </a:r>
            <a:r>
              <a:rPr b="1" lang="en-US" sz="1256">
                <a:solidFill>
                  <a:schemeClr val="dk1"/>
                </a:solidFill>
              </a:rPr>
              <a:t>delayed gratification</a:t>
            </a:r>
            <a:r>
              <a:rPr lang="en-US" sz="1256">
                <a:solidFill>
                  <a:schemeClr val="dk1"/>
                </a:solidFill>
              </a:rPr>
              <a:t>, and </a:t>
            </a:r>
            <a:r>
              <a:rPr b="1" lang="en-US" sz="1256">
                <a:solidFill>
                  <a:schemeClr val="dk1"/>
                </a:solidFill>
              </a:rPr>
              <a:t>long-term financial goal setting</a:t>
            </a:r>
            <a:r>
              <a:rPr lang="en-US" sz="1256">
                <a:solidFill>
                  <a:schemeClr val="dk1"/>
                </a:solidFill>
              </a:rPr>
              <a:t>, ensuring children not only understand financial concepts but can apply them in real life. The content adapts to each student’s progress and learning needs, making the experience truly customized.</a:t>
            </a:r>
            <a:endParaRPr sz="1256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56"/>
              </a:spcBef>
              <a:spcAft>
                <a:spcPts val="0"/>
              </a:spcAft>
              <a:buNone/>
            </a:pPr>
            <a:r>
              <a:t/>
            </a:r>
            <a:endParaRPr sz="157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610375" y="4711294"/>
            <a:ext cx="205800" cy="1311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 txBox="1"/>
          <p:nvPr>
            <p:ph idx="12" type="sldNum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/>
          <p:nvPr/>
        </p:nvSpPr>
        <p:spPr>
          <a:xfrm flipH="1" rot="-5400000">
            <a:off x="3828300" y="-2512050"/>
            <a:ext cx="1471800" cy="82113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366092"/>
              </a:gs>
            </a:gsLst>
            <a:lin ang="1980142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3"/>
          <p:cNvSpPr txBox="1"/>
          <p:nvPr>
            <p:ph type="title"/>
          </p:nvPr>
        </p:nvSpPr>
        <p:spPr>
          <a:xfrm>
            <a:off x="1248301" y="1002450"/>
            <a:ext cx="6631800" cy="11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25"/>
              <a:buFont typeface="Calibri"/>
              <a:buNone/>
            </a:pPr>
            <a:r>
              <a:rPr lang="en-US" sz="2625">
                <a:solidFill>
                  <a:srgbClr val="FFFFFF"/>
                </a:solidFill>
              </a:rPr>
              <a:t>PROBLEM STATEMENT: FINANCIAL CHALLENGES DUE TO LACK OF FINANCIAL LITERACY</a:t>
            </a:r>
            <a:endParaRPr sz="2625">
              <a:solidFill>
                <a:srgbClr val="FFFFFF"/>
              </a:solidFill>
            </a:endParaRPr>
          </a:p>
        </p:txBody>
      </p:sp>
      <p:grpSp>
        <p:nvGrpSpPr>
          <p:cNvPr id="115" name="Google Shape;115;p3"/>
          <p:cNvGrpSpPr/>
          <p:nvPr/>
        </p:nvGrpSpPr>
        <p:grpSpPr>
          <a:xfrm>
            <a:off x="1142421" y="3307015"/>
            <a:ext cx="6853359" cy="1442812"/>
            <a:chOff x="3155" y="824901"/>
            <a:chExt cx="6853359" cy="1442812"/>
          </a:xfrm>
        </p:grpSpPr>
        <p:sp>
          <p:nvSpPr>
            <p:cNvPr id="116" name="Google Shape;116;p3"/>
            <p:cNvSpPr/>
            <p:nvPr/>
          </p:nvSpPr>
          <p:spPr>
            <a:xfrm>
              <a:off x="237612" y="824901"/>
              <a:ext cx="733429" cy="73342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93917" y="981205"/>
              <a:ext cx="420820" cy="42082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3155" y="1786776"/>
              <a:ext cx="1202343" cy="4809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 txBox="1"/>
            <p:nvPr/>
          </p:nvSpPr>
          <p:spPr>
            <a:xfrm>
              <a:off x="3155" y="1786776"/>
              <a:ext cx="1202343" cy="4809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RISING DEBT LEVELS AMONG YOUTHS</a:t>
              </a:r>
              <a:endPara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1650366" y="824901"/>
              <a:ext cx="733429" cy="73342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1806671" y="981205"/>
              <a:ext cx="420820" cy="42082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415909" y="1786776"/>
              <a:ext cx="1202343" cy="4809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 txBox="1"/>
            <p:nvPr/>
          </p:nvSpPr>
          <p:spPr>
            <a:xfrm>
              <a:off x="1415909" y="1786776"/>
              <a:ext cx="1202343" cy="4809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FINANCIAL STRESS &amp; MENTAL HEALTH ISSUES &amp; SUICIDAL TENDENCY</a:t>
              </a:r>
              <a:endPara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063120" y="824901"/>
              <a:ext cx="733429" cy="73342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19425" y="981205"/>
              <a:ext cx="420820" cy="42082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828663" y="1786776"/>
              <a:ext cx="1202343" cy="4809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 txBox="1"/>
            <p:nvPr/>
          </p:nvSpPr>
          <p:spPr>
            <a:xfrm>
              <a:off x="2828663" y="1786776"/>
              <a:ext cx="1202343" cy="4809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VULNERABILITY TO PREDATORY FINANCIAL PRODUCTS PURCHASING</a:t>
              </a:r>
              <a:endPara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475874" y="824901"/>
              <a:ext cx="733429" cy="73342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4632179" y="981205"/>
              <a:ext cx="420820" cy="42082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4241417" y="1786776"/>
              <a:ext cx="1202343" cy="4809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 txBox="1"/>
            <p:nvPr/>
          </p:nvSpPr>
          <p:spPr>
            <a:xfrm>
              <a:off x="4241417" y="1786776"/>
              <a:ext cx="1202343" cy="4809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INFLUENCE OF SOCIAL MEDIA MARKETING FOR IMPULSIVE SPENDING</a:t>
              </a:r>
              <a:r>
                <a:rPr b="0" i="0" lang="en-US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5888628" y="824901"/>
              <a:ext cx="733429" cy="73342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6044933" y="981205"/>
              <a:ext cx="420820" cy="42082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5654171" y="1786776"/>
              <a:ext cx="1202343" cy="4809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 txBox="1"/>
            <p:nvPr/>
          </p:nvSpPr>
          <p:spPr>
            <a:xfrm>
              <a:off x="5654171" y="1786776"/>
              <a:ext cx="1202343" cy="4809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BUY NOW, PAY LATER TRAP</a:t>
              </a:r>
              <a:endPara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" name="Google Shape;136;p3"/>
          <p:cNvSpPr txBox="1"/>
          <p:nvPr>
            <p:ph idx="12" type="sldNum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366092"/>
              </a:gs>
            </a:gsLst>
            <a:lin ang="1980142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3053" y="457200"/>
            <a:ext cx="5717893" cy="59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5"/>
          <p:cNvSpPr txBox="1"/>
          <p:nvPr>
            <p:ph idx="12" type="sldNum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75a2d14a8c_3_13"/>
          <p:cNvSpPr txBox="1"/>
          <p:nvPr>
            <p:ph type="title"/>
          </p:nvPr>
        </p:nvSpPr>
        <p:spPr>
          <a:xfrm>
            <a:off x="457200" y="274651"/>
            <a:ext cx="8229600" cy="12561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366092"/>
              </a:gs>
            </a:gsLst>
            <a:lin ang="19801422" scaled="0"/>
          </a:gradFill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O</a:t>
            </a:r>
            <a:r>
              <a:rPr lang="en-US">
                <a:solidFill>
                  <a:schemeClr val="lt1"/>
                </a:solidFill>
              </a:rPr>
              <a:t>BJECTIVES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File:Objectives.jpg - Wikimedia Commons" id="149" name="Google Shape;149;g375a2d14a8c_3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84432">
            <a:off x="7079973" y="4152072"/>
            <a:ext cx="1992355" cy="1328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" name="Google Shape;150;g375a2d14a8c_3_13"/>
          <p:cNvGrpSpPr/>
          <p:nvPr/>
        </p:nvGrpSpPr>
        <p:grpSpPr>
          <a:xfrm>
            <a:off x="457201" y="2443610"/>
            <a:ext cx="7740898" cy="3007738"/>
            <a:chOff x="1141750" y="1537927"/>
            <a:chExt cx="5321302" cy="2067600"/>
          </a:xfrm>
        </p:grpSpPr>
        <p:sp>
          <p:nvSpPr>
            <p:cNvPr id="151" name="Google Shape;151;g375a2d14a8c_3_13"/>
            <p:cNvSpPr/>
            <p:nvPr/>
          </p:nvSpPr>
          <p:spPr>
            <a:xfrm>
              <a:off x="5308075" y="1585373"/>
              <a:ext cx="198300" cy="198300"/>
            </a:xfrm>
            <a:prstGeom prst="star4">
              <a:avLst>
                <a:gd fmla="val 20600" name="adj"/>
              </a:avLst>
            </a:prstGeom>
            <a:solidFill>
              <a:srgbClr val="202124"/>
            </a:solidFill>
            <a:ln>
              <a:noFill/>
            </a:ln>
          </p:spPr>
          <p:txBody>
            <a:bodyPr anchorCtr="0" anchor="ctr" bIns="133000" lIns="133000" spcFirstLastPara="1" rIns="133000" wrap="square" tIns="1330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36">
                <a:latin typeface="Days One"/>
                <a:ea typeface="Days One"/>
                <a:cs typeface="Days One"/>
                <a:sym typeface="Days One"/>
              </a:endParaRPr>
            </a:p>
          </p:txBody>
        </p:sp>
        <p:sp>
          <p:nvSpPr>
            <p:cNvPr id="152" name="Google Shape;152;g375a2d14a8c_3_13"/>
            <p:cNvSpPr/>
            <p:nvPr/>
          </p:nvSpPr>
          <p:spPr>
            <a:xfrm rot="10800000">
              <a:off x="3436575" y="1585373"/>
              <a:ext cx="198300" cy="198300"/>
            </a:xfrm>
            <a:prstGeom prst="star4">
              <a:avLst>
                <a:gd fmla="val 20600" name="adj"/>
              </a:avLst>
            </a:prstGeom>
            <a:solidFill>
              <a:srgbClr val="202124"/>
            </a:solidFill>
            <a:ln>
              <a:noFill/>
            </a:ln>
          </p:spPr>
          <p:txBody>
            <a:bodyPr anchorCtr="0" anchor="ctr" bIns="133000" lIns="133000" spcFirstLastPara="1" rIns="133000" wrap="square" tIns="1330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36">
                <a:latin typeface="Days One"/>
                <a:ea typeface="Days One"/>
                <a:cs typeface="Days One"/>
                <a:sym typeface="Days One"/>
              </a:endParaRPr>
            </a:p>
          </p:txBody>
        </p:sp>
        <p:sp>
          <p:nvSpPr>
            <p:cNvPr id="153" name="Google Shape;153;g375a2d14a8c_3_13"/>
            <p:cNvSpPr txBox="1"/>
            <p:nvPr/>
          </p:nvSpPr>
          <p:spPr>
            <a:xfrm>
              <a:off x="1612450" y="1812336"/>
              <a:ext cx="461400" cy="47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327">
                  <a:solidFill>
                    <a:srgbClr val="202124"/>
                  </a:solidFill>
                  <a:latin typeface="Days One"/>
                  <a:ea typeface="Days One"/>
                  <a:cs typeface="Days One"/>
                  <a:sym typeface="Days One"/>
                </a:rPr>
                <a:t>01</a:t>
              </a:r>
              <a:endParaRPr b="1" sz="2327">
                <a:solidFill>
                  <a:srgbClr val="202124"/>
                </a:solidFill>
                <a:latin typeface="Days One"/>
                <a:ea typeface="Days One"/>
                <a:cs typeface="Days One"/>
                <a:sym typeface="Days One"/>
              </a:endParaRPr>
            </a:p>
          </p:txBody>
        </p:sp>
        <p:sp>
          <p:nvSpPr>
            <p:cNvPr id="154" name="Google Shape;154;g375a2d14a8c_3_13"/>
            <p:cNvSpPr txBox="1"/>
            <p:nvPr/>
          </p:nvSpPr>
          <p:spPr>
            <a:xfrm>
              <a:off x="1141750" y="2222850"/>
              <a:ext cx="1431300" cy="38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9">
                  <a:solidFill>
                    <a:srgbClr val="0B5394"/>
                  </a:solidFill>
                  <a:latin typeface="Days One"/>
                  <a:ea typeface="Days One"/>
                  <a:cs typeface="Days One"/>
                  <a:sym typeface="Days One"/>
                </a:rPr>
                <a:t>Enhance Financial Literacy through Gamification</a:t>
              </a:r>
              <a:endParaRPr b="1" sz="1309">
                <a:solidFill>
                  <a:srgbClr val="0B5394"/>
                </a:solidFill>
                <a:latin typeface="Days One"/>
                <a:ea typeface="Days One"/>
                <a:cs typeface="Days One"/>
                <a:sym typeface="Days One"/>
              </a:endParaRPr>
            </a:p>
          </p:txBody>
        </p:sp>
        <p:sp>
          <p:nvSpPr>
            <p:cNvPr id="155" name="Google Shape;155;g375a2d14a8c_3_13"/>
            <p:cNvSpPr txBox="1"/>
            <p:nvPr/>
          </p:nvSpPr>
          <p:spPr>
            <a:xfrm>
              <a:off x="1162900" y="2753780"/>
              <a:ext cx="1314600" cy="8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133000" spcFirstLastPara="1" rIns="133000" wrap="square" tIns="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91"/>
                </a:spcAft>
                <a:buNone/>
              </a:pPr>
              <a:r>
                <a:rPr lang="en-US" sz="1021">
                  <a:solidFill>
                    <a:srgbClr val="202124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To create an engaging platform that uses game-based learning to simplify financial concepts like </a:t>
              </a:r>
              <a:r>
                <a:rPr b="1" lang="en-US" sz="1021">
                  <a:solidFill>
                    <a:srgbClr val="202124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Saving,</a:t>
              </a:r>
              <a:r>
                <a:rPr b="1" lang="en-US" sz="1021">
                  <a:solidFill>
                    <a:srgbClr val="202124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budgeting</a:t>
              </a:r>
              <a:r>
                <a:rPr lang="en-US" sz="1021">
                  <a:solidFill>
                    <a:srgbClr val="202124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and </a:t>
              </a:r>
              <a:r>
                <a:rPr b="1" lang="en-US" sz="1021">
                  <a:solidFill>
                    <a:srgbClr val="202124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investing</a:t>
              </a:r>
              <a:r>
                <a:rPr lang="en-US" sz="1021">
                  <a:solidFill>
                    <a:srgbClr val="202124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for children.</a:t>
              </a:r>
              <a:endParaRPr sz="1021">
                <a:solidFill>
                  <a:srgbClr val="202124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56" name="Google Shape;156;g375a2d14a8c_3_13"/>
            <p:cNvSpPr txBox="1"/>
            <p:nvPr/>
          </p:nvSpPr>
          <p:spPr>
            <a:xfrm>
              <a:off x="3337150" y="1812336"/>
              <a:ext cx="461400" cy="47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327">
                  <a:solidFill>
                    <a:srgbClr val="202124"/>
                  </a:solidFill>
                  <a:latin typeface="Days One"/>
                  <a:ea typeface="Days One"/>
                  <a:cs typeface="Days One"/>
                  <a:sym typeface="Days One"/>
                </a:rPr>
                <a:t>02</a:t>
              </a:r>
              <a:endParaRPr b="1" sz="2327">
                <a:solidFill>
                  <a:srgbClr val="202124"/>
                </a:solidFill>
                <a:latin typeface="Days One"/>
                <a:ea typeface="Days One"/>
                <a:cs typeface="Days One"/>
                <a:sym typeface="Days One"/>
              </a:endParaRPr>
            </a:p>
          </p:txBody>
        </p:sp>
        <p:sp>
          <p:nvSpPr>
            <p:cNvPr id="157" name="Google Shape;157;g375a2d14a8c_3_13"/>
            <p:cNvSpPr txBox="1"/>
            <p:nvPr/>
          </p:nvSpPr>
          <p:spPr>
            <a:xfrm>
              <a:off x="2864275" y="2222850"/>
              <a:ext cx="1534800" cy="38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9">
                  <a:solidFill>
                    <a:srgbClr val="0B5394"/>
                  </a:solidFill>
                  <a:latin typeface="Days One"/>
                  <a:ea typeface="Days One"/>
                  <a:cs typeface="Days One"/>
                  <a:sym typeface="Days One"/>
                </a:rPr>
                <a:t>Personalized Learning with AI</a:t>
              </a:r>
              <a:endParaRPr b="1" sz="1309">
                <a:solidFill>
                  <a:srgbClr val="0B5394"/>
                </a:solidFill>
                <a:latin typeface="Days One"/>
                <a:ea typeface="Days One"/>
                <a:cs typeface="Days One"/>
                <a:sym typeface="Days One"/>
              </a:endParaRPr>
            </a:p>
          </p:txBody>
        </p:sp>
        <p:sp>
          <p:nvSpPr>
            <p:cNvPr id="158" name="Google Shape;158;g375a2d14a8c_3_13"/>
            <p:cNvSpPr txBox="1"/>
            <p:nvPr/>
          </p:nvSpPr>
          <p:spPr>
            <a:xfrm>
              <a:off x="2910564" y="2718388"/>
              <a:ext cx="1314600" cy="8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33000" spcFirstLastPara="1" rIns="133000" wrap="square" tIns="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91"/>
                </a:spcAft>
                <a:buNone/>
              </a:pPr>
              <a:r>
                <a:rPr lang="en-US" sz="1021">
                  <a:solidFill>
                    <a:srgbClr val="202124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To leverage Artificial intelligence for tailoring </a:t>
              </a:r>
              <a:r>
                <a:rPr b="1" lang="en-US" sz="1021">
                  <a:solidFill>
                    <a:srgbClr val="202124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educational content,adapting difficulty levels</a:t>
              </a:r>
              <a:r>
                <a:rPr lang="en-US" sz="1021">
                  <a:solidFill>
                    <a:srgbClr val="202124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and</a:t>
              </a:r>
              <a:r>
                <a:rPr b="1" lang="en-US" sz="1021">
                  <a:solidFill>
                    <a:srgbClr val="202124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providing real-time </a:t>
              </a:r>
              <a:r>
                <a:rPr b="1" lang="en-US" sz="1021">
                  <a:solidFill>
                    <a:srgbClr val="202124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feedback</a:t>
              </a:r>
              <a:r>
                <a:rPr lang="en-US" sz="1021">
                  <a:solidFill>
                    <a:srgbClr val="202124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based on each child’s progress and need.</a:t>
              </a:r>
              <a:endParaRPr sz="1021">
                <a:solidFill>
                  <a:srgbClr val="202124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59" name="Google Shape;159;g375a2d14a8c_3_13"/>
            <p:cNvSpPr txBox="1"/>
            <p:nvPr/>
          </p:nvSpPr>
          <p:spPr>
            <a:xfrm>
              <a:off x="5178100" y="1812336"/>
              <a:ext cx="461400" cy="47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327">
                  <a:solidFill>
                    <a:srgbClr val="202124"/>
                  </a:solidFill>
                  <a:latin typeface="Days One"/>
                  <a:ea typeface="Days One"/>
                  <a:cs typeface="Days One"/>
                  <a:sym typeface="Days One"/>
                </a:rPr>
                <a:t>03</a:t>
              </a:r>
              <a:endParaRPr b="1" sz="2327">
                <a:solidFill>
                  <a:srgbClr val="202124"/>
                </a:solidFill>
                <a:latin typeface="Days One"/>
                <a:ea typeface="Days One"/>
                <a:cs typeface="Days One"/>
                <a:sym typeface="Days One"/>
              </a:endParaRPr>
            </a:p>
          </p:txBody>
        </p:sp>
        <p:sp>
          <p:nvSpPr>
            <p:cNvPr id="160" name="Google Shape;160;g375a2d14a8c_3_13"/>
            <p:cNvSpPr txBox="1"/>
            <p:nvPr/>
          </p:nvSpPr>
          <p:spPr>
            <a:xfrm>
              <a:off x="4690300" y="2222850"/>
              <a:ext cx="1587300" cy="38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9">
                  <a:solidFill>
                    <a:srgbClr val="0B5394"/>
                  </a:solidFill>
                  <a:latin typeface="Days One"/>
                  <a:ea typeface="Days One"/>
                  <a:cs typeface="Days One"/>
                  <a:sym typeface="Days One"/>
                </a:rPr>
                <a:t>Foster Positive Financial Habit</a:t>
              </a:r>
              <a:endParaRPr b="1" sz="1163">
                <a:solidFill>
                  <a:srgbClr val="0B5394"/>
                </a:solidFill>
                <a:latin typeface="Days One"/>
                <a:ea typeface="Days One"/>
                <a:cs typeface="Days One"/>
                <a:sym typeface="Days One"/>
              </a:endParaRPr>
            </a:p>
          </p:txBody>
        </p:sp>
        <p:sp>
          <p:nvSpPr>
            <p:cNvPr id="161" name="Google Shape;161;g375a2d14a8c_3_13"/>
            <p:cNvSpPr txBox="1"/>
            <p:nvPr/>
          </p:nvSpPr>
          <p:spPr>
            <a:xfrm>
              <a:off x="4707550" y="2753780"/>
              <a:ext cx="1314600" cy="8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133000" spcFirstLastPara="1" rIns="133000" wrap="square" tIns="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91"/>
                </a:spcAft>
                <a:buNone/>
              </a:pPr>
              <a:r>
                <a:rPr lang="en-US" sz="1021">
                  <a:solidFill>
                    <a:srgbClr val="202124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To encourage children to develop practical financial skills and </a:t>
              </a:r>
              <a:r>
                <a:rPr lang="en-US" sz="1021">
                  <a:solidFill>
                    <a:srgbClr val="202124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responsible</a:t>
              </a:r>
              <a:r>
                <a:rPr lang="en-US" sz="1021">
                  <a:solidFill>
                    <a:srgbClr val="202124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habits by providing </a:t>
              </a:r>
              <a:r>
                <a:rPr b="1" lang="en-US" sz="1021">
                  <a:solidFill>
                    <a:srgbClr val="202124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interactive, adaptive </a:t>
              </a:r>
              <a:r>
                <a:rPr lang="en-US" sz="1021">
                  <a:solidFill>
                    <a:srgbClr val="202124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and </a:t>
              </a:r>
              <a:r>
                <a:rPr b="1" lang="en-US" sz="1021">
                  <a:solidFill>
                    <a:srgbClr val="202124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enjoyable</a:t>
              </a:r>
              <a:r>
                <a:rPr b="1" lang="en-US" sz="1021">
                  <a:solidFill>
                    <a:srgbClr val="202124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learning environment</a:t>
              </a:r>
              <a:r>
                <a:rPr lang="en-US" sz="1021">
                  <a:solidFill>
                    <a:srgbClr val="202124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.</a:t>
              </a:r>
              <a:endParaRPr sz="1021">
                <a:solidFill>
                  <a:srgbClr val="202124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62" name="Google Shape;162;g375a2d14a8c_3_13"/>
            <p:cNvSpPr/>
            <p:nvPr/>
          </p:nvSpPr>
          <p:spPr>
            <a:xfrm>
              <a:off x="1744000" y="1585373"/>
              <a:ext cx="198300" cy="198300"/>
            </a:xfrm>
            <a:prstGeom prst="star4">
              <a:avLst>
                <a:gd fmla="val 20600" name="adj"/>
              </a:avLst>
            </a:prstGeom>
            <a:solidFill>
              <a:srgbClr val="202124"/>
            </a:solidFill>
            <a:ln>
              <a:noFill/>
            </a:ln>
          </p:spPr>
          <p:txBody>
            <a:bodyPr anchorCtr="0" anchor="ctr" bIns="133000" lIns="133000" spcFirstLastPara="1" rIns="133000" wrap="square" tIns="1330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36">
                <a:latin typeface="Days One"/>
                <a:ea typeface="Days One"/>
                <a:cs typeface="Days One"/>
                <a:sym typeface="Days One"/>
              </a:endParaRPr>
            </a:p>
          </p:txBody>
        </p:sp>
        <p:cxnSp>
          <p:nvCxnSpPr>
            <p:cNvPr id="163" name="Google Shape;163;g375a2d14a8c_3_13"/>
            <p:cNvCxnSpPr/>
            <p:nvPr/>
          </p:nvCxnSpPr>
          <p:spPr>
            <a:xfrm flipH="1" rot="5400000">
              <a:off x="2130035" y="1920577"/>
              <a:ext cx="1033800" cy="268500"/>
            </a:xfrm>
            <a:prstGeom prst="curvedConnector3">
              <a:avLst>
                <a:gd fmla="val 50043" name="adj1"/>
              </a:avLst>
            </a:prstGeom>
            <a:noFill/>
            <a:ln cap="flat" cmpd="sng" w="13825">
              <a:solidFill>
                <a:srgbClr val="0B539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4" name="Google Shape;164;g375a2d14a8c_3_13"/>
            <p:cNvCxnSpPr/>
            <p:nvPr/>
          </p:nvCxnSpPr>
          <p:spPr>
            <a:xfrm rot="5400000">
              <a:off x="2130033" y="2954377"/>
              <a:ext cx="1033800" cy="268500"/>
            </a:xfrm>
            <a:prstGeom prst="curvedConnector3">
              <a:avLst>
                <a:gd fmla="val 49957" name="adj1"/>
              </a:avLst>
            </a:prstGeom>
            <a:noFill/>
            <a:ln cap="flat" cmpd="sng" w="13825">
              <a:solidFill>
                <a:srgbClr val="0B539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" name="Google Shape;165;g375a2d14a8c_3_13"/>
            <p:cNvCxnSpPr/>
            <p:nvPr/>
          </p:nvCxnSpPr>
          <p:spPr>
            <a:xfrm flipH="1" rot="5400000">
              <a:off x="3971899" y="1920577"/>
              <a:ext cx="1033800" cy="268500"/>
            </a:xfrm>
            <a:prstGeom prst="curvedConnector3">
              <a:avLst>
                <a:gd fmla="val 50074" name="adj1"/>
              </a:avLst>
            </a:prstGeom>
            <a:noFill/>
            <a:ln cap="flat" cmpd="sng" w="13825">
              <a:solidFill>
                <a:srgbClr val="0B539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" name="Google Shape;166;g375a2d14a8c_3_13"/>
            <p:cNvCxnSpPr/>
            <p:nvPr/>
          </p:nvCxnSpPr>
          <p:spPr>
            <a:xfrm rot="5400000">
              <a:off x="3971897" y="2954377"/>
              <a:ext cx="1033800" cy="268500"/>
            </a:xfrm>
            <a:prstGeom prst="curvedConnector3">
              <a:avLst>
                <a:gd fmla="val 49926" name="adj1"/>
              </a:avLst>
            </a:prstGeom>
            <a:noFill/>
            <a:ln cap="flat" cmpd="sng" w="13825">
              <a:solidFill>
                <a:srgbClr val="0B539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" name="Google Shape;167;g375a2d14a8c_3_13"/>
            <p:cNvCxnSpPr/>
            <p:nvPr/>
          </p:nvCxnSpPr>
          <p:spPr>
            <a:xfrm flipH="1" rot="5400000">
              <a:off x="5811902" y="1920577"/>
              <a:ext cx="1033800" cy="268500"/>
            </a:xfrm>
            <a:prstGeom prst="curvedConnector3">
              <a:avLst>
                <a:gd fmla="val 50105" name="adj1"/>
              </a:avLst>
            </a:prstGeom>
            <a:noFill/>
            <a:ln cap="flat" cmpd="sng" w="13825">
              <a:solidFill>
                <a:srgbClr val="0B539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8" name="Google Shape;168;g375a2d14a8c_3_13"/>
          <p:cNvSpPr txBox="1"/>
          <p:nvPr>
            <p:ph idx="12" type="sldNum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75a2d14a8c_3_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366092"/>
              </a:gs>
            </a:gsLst>
            <a:lin ang="19801422" scaled="0"/>
          </a:gradFill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</a:rPr>
              <a:t>EXISTING SYSTEM </a:t>
            </a:r>
            <a:r>
              <a:rPr lang="en-US" sz="3600">
                <a:solidFill>
                  <a:schemeClr val="lt1"/>
                </a:solidFill>
              </a:rPr>
              <a:t>AND </a:t>
            </a:r>
            <a:r>
              <a:rPr lang="en-US" sz="3600">
                <a:solidFill>
                  <a:schemeClr val="lt1"/>
                </a:solidFill>
              </a:rPr>
              <a:t>DRAWBACKS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174" name="Google Shape;174;g375a2d14a8c_3_43"/>
          <p:cNvSpPr txBox="1"/>
          <p:nvPr/>
        </p:nvSpPr>
        <p:spPr>
          <a:xfrm>
            <a:off x="457200" y="1734925"/>
            <a:ext cx="8229600" cy="20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🔹 WeMoney (wemoney.com.au)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</a:rPr>
              <a:t>A financial wellness platform targeting young users and families.</a:t>
            </a:r>
            <a:endParaRPr i="1" sz="11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Offers </a:t>
            </a:r>
            <a:r>
              <a:rPr b="1" lang="en-US" sz="1200">
                <a:solidFill>
                  <a:schemeClr val="dk1"/>
                </a:solidFill>
              </a:rPr>
              <a:t>visually engaging financial tools</a:t>
            </a:r>
            <a:r>
              <a:rPr lang="en-US" sz="1200">
                <a:solidFill>
                  <a:schemeClr val="dk1"/>
                </a:solidFill>
              </a:rPr>
              <a:t> (e.g., budget tracking, savings goals, expense monitoring).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Uses </a:t>
            </a:r>
            <a:r>
              <a:rPr b="1" lang="en-US" sz="1200">
                <a:solidFill>
                  <a:schemeClr val="dk1"/>
                </a:solidFill>
              </a:rPr>
              <a:t>gamified visuals</a:t>
            </a:r>
            <a:r>
              <a:rPr lang="en-US" sz="1200">
                <a:solidFill>
                  <a:schemeClr val="dk1"/>
                </a:solidFill>
              </a:rPr>
              <a:t> (stickers, icons, and rewards) to keep children motivated.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Promotes </a:t>
            </a:r>
            <a:r>
              <a:rPr b="1" lang="en-US" sz="1200">
                <a:solidFill>
                  <a:schemeClr val="dk1"/>
                </a:solidFill>
              </a:rPr>
              <a:t>interactive learning</a:t>
            </a:r>
            <a:r>
              <a:rPr lang="en-US" sz="1200">
                <a:solidFill>
                  <a:schemeClr val="dk1"/>
                </a:solidFill>
              </a:rPr>
              <a:t> through a mobile-friendly interface.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Includes </a:t>
            </a:r>
            <a:r>
              <a:rPr b="1" lang="en-US" sz="1200">
                <a:solidFill>
                  <a:schemeClr val="dk1"/>
                </a:solidFill>
              </a:rPr>
              <a:t>real-life financial concepts</a:t>
            </a:r>
            <a:r>
              <a:rPr lang="en-US" sz="1200">
                <a:solidFill>
                  <a:schemeClr val="dk1"/>
                </a:solidFill>
              </a:rPr>
              <a:t> such as goal setting, earning, and spending.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Available on both </a:t>
            </a:r>
            <a:r>
              <a:rPr b="1" lang="en-US" sz="1200">
                <a:solidFill>
                  <a:schemeClr val="dk1"/>
                </a:solidFill>
              </a:rPr>
              <a:t>iOS and Android</a:t>
            </a:r>
            <a:r>
              <a:rPr lang="en-US" sz="1200">
                <a:solidFill>
                  <a:schemeClr val="dk1"/>
                </a:solidFill>
              </a:rPr>
              <a:t>, ensuring wide accessibility.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375a2d14a8c_3_43"/>
          <p:cNvSpPr txBox="1"/>
          <p:nvPr/>
        </p:nvSpPr>
        <p:spPr>
          <a:xfrm>
            <a:off x="457200" y="3920450"/>
            <a:ext cx="8229600" cy="21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🔹 Drawbacks of WeMoney</a:t>
            </a:r>
            <a:endParaRPr b="1" sz="18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200">
                <a:solidFill>
                  <a:schemeClr val="dk1"/>
                </a:solidFill>
              </a:rPr>
              <a:t>Lack of Localization –</a:t>
            </a:r>
            <a:r>
              <a:rPr lang="en-US" sz="1100">
                <a:solidFill>
                  <a:schemeClr val="dk1"/>
                </a:solidFill>
              </a:rPr>
              <a:t> The platform is designed for Australia and New Zealand; it doesn’t support Bangladeshi currency (BDT) or local banking integration.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200">
                <a:solidFill>
                  <a:schemeClr val="dk1"/>
                </a:solidFill>
              </a:rPr>
              <a:t>Cultural Relevance Gap</a:t>
            </a:r>
            <a:r>
              <a:rPr lang="en-US" sz="1200">
                <a:solidFill>
                  <a:schemeClr val="dk1"/>
                </a:solidFill>
              </a:rPr>
              <a:t> –</a:t>
            </a:r>
            <a:r>
              <a:rPr lang="en-US" sz="1100">
                <a:solidFill>
                  <a:schemeClr val="dk1"/>
                </a:solidFill>
              </a:rPr>
              <a:t> Financial concepts and examples are tailored to Western lifestyles, which may not resonate with Bangladeshi children.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200">
                <a:solidFill>
                  <a:schemeClr val="dk1"/>
                </a:solidFill>
              </a:rPr>
              <a:t>Internet Dependency –</a:t>
            </a:r>
            <a:r>
              <a:rPr lang="en-US" sz="1100">
                <a:solidFill>
                  <a:schemeClr val="dk1"/>
                </a:solidFill>
              </a:rPr>
              <a:t> Requires stable high-speed internet, which may not be available in all rural and semi-urban areas of Bangladesh.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200">
                <a:solidFill>
                  <a:schemeClr val="dk1"/>
                </a:solidFill>
              </a:rPr>
              <a:t>English-Only Interface – </a:t>
            </a:r>
            <a:r>
              <a:rPr lang="en-US" sz="1100">
                <a:solidFill>
                  <a:schemeClr val="dk1"/>
                </a:solidFill>
              </a:rPr>
              <a:t>No Bengali language option, making it harder for younger children to understand.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200">
                <a:solidFill>
                  <a:schemeClr val="dk1"/>
                </a:solidFill>
              </a:rPr>
              <a:t>Not Education-Centric –</a:t>
            </a:r>
            <a:r>
              <a:rPr lang="en-US" sz="1100">
                <a:solidFill>
                  <a:schemeClr val="dk1"/>
                </a:solidFill>
              </a:rPr>
              <a:t> More focused on personal finance management for adults rather than structured child financial literacy.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76" name="Google Shape;176;g375a2d14a8c_3_43"/>
          <p:cNvSpPr txBox="1"/>
          <p:nvPr>
            <p:ph idx="12" type="sldNum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75a2d14a8c_3_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366092"/>
              </a:gs>
            </a:gsLst>
            <a:lin ang="19801422" scaled="0"/>
          </a:gradFill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chemeClr val="lt1"/>
                </a:solidFill>
              </a:rPr>
              <a:t>EXISTING SYSTEM AND DRAWBACKS</a:t>
            </a:r>
            <a:endParaRPr sz="4100">
              <a:solidFill>
                <a:schemeClr val="lt1"/>
              </a:solidFill>
            </a:endParaRPr>
          </a:p>
        </p:txBody>
      </p:sp>
      <p:sp>
        <p:nvSpPr>
          <p:cNvPr id="182" name="Google Shape;182;g375a2d14a8c_3_53"/>
          <p:cNvSpPr txBox="1"/>
          <p:nvPr/>
        </p:nvSpPr>
        <p:spPr>
          <a:xfrm>
            <a:off x="429150" y="1579550"/>
            <a:ext cx="8285700" cy="24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🔹 Bankaroo (bankaroo.com)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chemeClr val="dk1"/>
                </a:solidFill>
              </a:rPr>
              <a:t>A virtual bank designed specifically for kids.</a:t>
            </a:r>
            <a:endParaRPr i="1" sz="11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Teaches kids how to </a:t>
            </a:r>
            <a:r>
              <a:rPr b="1" lang="en-US" sz="1200">
                <a:solidFill>
                  <a:schemeClr val="dk1"/>
                </a:solidFill>
              </a:rPr>
              <a:t>budget, save, and manage money</a:t>
            </a:r>
            <a:r>
              <a:rPr lang="en-US" sz="1200">
                <a:solidFill>
                  <a:schemeClr val="dk1"/>
                </a:solidFill>
              </a:rPr>
              <a:t> in a safe environment.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Created by a </a:t>
            </a:r>
            <a:r>
              <a:rPr b="1" lang="en-US" sz="1200">
                <a:solidFill>
                  <a:schemeClr val="dk1"/>
                </a:solidFill>
              </a:rPr>
              <a:t>parent-child duo</a:t>
            </a:r>
            <a:r>
              <a:rPr lang="en-US" sz="1200">
                <a:solidFill>
                  <a:schemeClr val="dk1"/>
                </a:solidFill>
              </a:rPr>
              <a:t>, aiming for family-oriented usability.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Offers </a:t>
            </a:r>
            <a:r>
              <a:rPr b="1" lang="en-US" sz="1200">
                <a:solidFill>
                  <a:schemeClr val="dk1"/>
                </a:solidFill>
              </a:rPr>
              <a:t>goal-setting features</a:t>
            </a:r>
            <a:r>
              <a:rPr lang="en-US" sz="1200">
                <a:solidFill>
                  <a:schemeClr val="dk1"/>
                </a:solidFill>
              </a:rPr>
              <a:t> and spending simulations without involving real money.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Ideal for schools and families to </a:t>
            </a:r>
            <a:r>
              <a:rPr b="1" lang="en-US" sz="1200">
                <a:solidFill>
                  <a:schemeClr val="dk1"/>
                </a:solidFill>
              </a:rPr>
              <a:t>introduce basic financial education.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Encourages responsible decision-making through </a:t>
            </a:r>
            <a:r>
              <a:rPr b="1" lang="en-US" sz="1200">
                <a:solidFill>
                  <a:schemeClr val="dk1"/>
                </a:solidFill>
              </a:rPr>
              <a:t>hands-on virtual experience</a:t>
            </a:r>
            <a:r>
              <a:rPr lang="en-US" sz="1200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Emphasizes </a:t>
            </a:r>
            <a:r>
              <a:rPr b="1" lang="en-US" sz="1200">
                <a:solidFill>
                  <a:schemeClr val="dk1"/>
                </a:solidFill>
              </a:rPr>
              <a:t>security and simplicity</a:t>
            </a:r>
            <a:r>
              <a:rPr lang="en-US" sz="1200">
                <a:solidFill>
                  <a:schemeClr val="dk1"/>
                </a:solidFill>
              </a:rPr>
              <a:t>, catering to younger age groups.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83" name="Google Shape;183;g375a2d14a8c_3_53"/>
          <p:cNvSpPr txBox="1"/>
          <p:nvPr/>
        </p:nvSpPr>
        <p:spPr>
          <a:xfrm>
            <a:off x="429150" y="4079350"/>
            <a:ext cx="8285700" cy="24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🔹 Drawbacks of Bankaroo </a:t>
            </a:r>
            <a:endParaRPr b="1" sz="18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200">
                <a:solidFill>
                  <a:schemeClr val="dk1"/>
                </a:solidFill>
              </a:rPr>
              <a:t>Foreign Payment Systems –</a:t>
            </a:r>
            <a:r>
              <a:rPr lang="en-US" sz="1100">
                <a:solidFill>
                  <a:schemeClr val="dk1"/>
                </a:solidFill>
              </a:rPr>
              <a:t> No integration with Bangladeshi mobile banking services like bKash, Nagad, or Rocket.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200">
                <a:solidFill>
                  <a:schemeClr val="dk1"/>
                </a:solidFill>
              </a:rPr>
              <a:t>Limited Curriculum Fit –</a:t>
            </a:r>
            <a:r>
              <a:rPr lang="en-US" sz="1100">
                <a:solidFill>
                  <a:schemeClr val="dk1"/>
                </a:solidFill>
              </a:rPr>
              <a:t> Activities and budgeting scenarios are based on Western economic systems, which might not align with Bangladesh’s socio-economic realities.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200">
                <a:solidFill>
                  <a:schemeClr val="dk1"/>
                </a:solidFill>
              </a:rPr>
              <a:t>Requires Frequent Device Access –</a:t>
            </a:r>
            <a:r>
              <a:rPr lang="en-US" sz="1100">
                <a:solidFill>
                  <a:schemeClr val="dk1"/>
                </a:solidFill>
              </a:rPr>
              <a:t> Children in rural areas may not have personal smartphones or tablets to use the app regularly.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200">
                <a:solidFill>
                  <a:schemeClr val="dk1"/>
                </a:solidFill>
              </a:rPr>
              <a:t>Language Barrier – </a:t>
            </a:r>
            <a:r>
              <a:rPr lang="en-US" sz="1100">
                <a:solidFill>
                  <a:schemeClr val="dk1"/>
                </a:solidFill>
              </a:rPr>
              <a:t>Entirely in English, making it challenging for early learners who are not fluent.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200">
                <a:solidFill>
                  <a:schemeClr val="dk1"/>
                </a:solidFill>
              </a:rPr>
              <a:t>Lack of Localized Financial Topics –</a:t>
            </a:r>
            <a:r>
              <a:rPr lang="en-US" sz="1100">
                <a:solidFill>
                  <a:schemeClr val="dk1"/>
                </a:solidFill>
              </a:rPr>
              <a:t> Does not address Bangladesh-specific concepts such as local savings schemes, small business management, or agricultural income awareness.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84" name="Google Shape;184;g375a2d14a8c_3_53"/>
          <p:cNvSpPr txBox="1"/>
          <p:nvPr>
            <p:ph idx="12" type="sldNum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788efa82ca_0_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366092"/>
              </a:gs>
            </a:gsLst>
            <a:lin ang="19801422" scaled="0"/>
          </a:gradFill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RELATED SURVEY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90" name="Google Shape;190;g3788efa82ca_0_6" title="Powering Financial Literacy Through Blockchainss and GamificationHow Digital Transformation Impacts Fintech Education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1400" y="1633450"/>
            <a:ext cx="6161176" cy="448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3788efa82ca_0_6"/>
          <p:cNvSpPr txBox="1"/>
          <p:nvPr>
            <p:ph idx="12" type="sldNum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</cp:coreProperties>
</file>